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57" r:id="rId3"/>
    <p:sldId id="259" r:id="rId4"/>
    <p:sldId id="260" r:id="rId5"/>
    <p:sldId id="267" r:id="rId6"/>
    <p:sldId id="268" r:id="rId7"/>
    <p:sldId id="269" r:id="rId8"/>
    <p:sldId id="270" r:id="rId9"/>
    <p:sldId id="271" r:id="rId10"/>
    <p:sldId id="272" r:id="rId11"/>
    <p:sldId id="351" r:id="rId12"/>
    <p:sldId id="275" r:id="rId13"/>
    <p:sldId id="276" r:id="rId14"/>
    <p:sldId id="285" r:id="rId15"/>
    <p:sldId id="286" r:id="rId16"/>
    <p:sldId id="287" r:id="rId17"/>
    <p:sldId id="288" r:id="rId18"/>
    <p:sldId id="289" r:id="rId19"/>
    <p:sldId id="290" r:id="rId20"/>
    <p:sldId id="355" r:id="rId21"/>
    <p:sldId id="294" r:id="rId22"/>
    <p:sldId id="298" r:id="rId23"/>
    <p:sldId id="299" r:id="rId24"/>
    <p:sldId id="300" r:id="rId25"/>
    <p:sldId id="301" r:id="rId26"/>
    <p:sldId id="305" r:id="rId27"/>
    <p:sldId id="307" r:id="rId28"/>
    <p:sldId id="308" r:id="rId29"/>
    <p:sldId id="309" r:id="rId30"/>
    <p:sldId id="310" r:id="rId31"/>
    <p:sldId id="311" r:id="rId32"/>
    <p:sldId id="312" r:id="rId33"/>
    <p:sldId id="356" r:id="rId34"/>
    <p:sldId id="316" r:id="rId35"/>
    <p:sldId id="319" r:id="rId36"/>
    <p:sldId id="321" r:id="rId37"/>
    <p:sldId id="323" r:id="rId38"/>
    <p:sldId id="325" r:id="rId39"/>
    <p:sldId id="331" r:id="rId40"/>
    <p:sldId id="332" r:id="rId41"/>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Chan" initials="SC" lastIdx="1" clrIdx="0">
    <p:extLst>
      <p:ext uri="{19B8F6BF-5375-455C-9EA6-DF929625EA0E}">
        <p15:presenceInfo xmlns:p15="http://schemas.microsoft.com/office/powerpoint/2012/main" userId="S::sunnychan@hsmc.edu.hk::3b5820b8-da62-4c4f-97e8-a6fd37b27a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5" autoAdjust="0"/>
    <p:restoredTop sz="94660"/>
  </p:normalViewPr>
  <p:slideViewPr>
    <p:cSldViewPr>
      <p:cViewPr varScale="1">
        <p:scale>
          <a:sx n="84" d="100"/>
          <a:sy n="84" d="100"/>
        </p:scale>
        <p:origin x="1694" y="77"/>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4940" y="1"/>
            <a:ext cx="2949099" cy="496967"/>
          </a:xfrm>
          <a:prstGeom prst="rect">
            <a:avLst/>
          </a:prstGeom>
        </p:spPr>
        <p:txBody>
          <a:bodyPr vert="horz" lIns="91440" tIns="45720" rIns="91440" bIns="45720" rtlCol="0"/>
          <a:lstStyle>
            <a:lvl1pPr algn="r">
              <a:defRPr sz="1200"/>
            </a:lvl1pPr>
          </a:lstStyle>
          <a:p>
            <a:fld id="{BB1865D7-BF84-44C0-9986-462F16C74AE0}" type="datetimeFigureOut">
              <a:rPr lang="en-US" smtClean="0"/>
              <a:pPr/>
              <a:t>11/5/2022</a:t>
            </a:fld>
            <a:endParaRPr lang="en-US"/>
          </a:p>
        </p:txBody>
      </p:sp>
      <p:sp>
        <p:nvSpPr>
          <p:cNvPr id="4" name="Footer Placeholder 3"/>
          <p:cNvSpPr>
            <a:spLocks noGrp="1"/>
          </p:cNvSpPr>
          <p:nvPr>
            <p:ph type="ftr" sz="quarter" idx="2"/>
          </p:nvPr>
        </p:nvSpPr>
        <p:spPr>
          <a:xfrm>
            <a:off x="1" y="9440647"/>
            <a:ext cx="2949099" cy="49696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4940" y="9440647"/>
            <a:ext cx="2949099" cy="496967"/>
          </a:xfrm>
          <a:prstGeom prst="rect">
            <a:avLst/>
          </a:prstGeom>
        </p:spPr>
        <p:txBody>
          <a:bodyPr vert="horz" lIns="91440" tIns="45720" rIns="91440" bIns="45720" rtlCol="0" anchor="b"/>
          <a:lstStyle>
            <a:lvl1pPr algn="r">
              <a:defRPr sz="1200"/>
            </a:lvl1pPr>
          </a:lstStyle>
          <a:p>
            <a:fld id="{B1D9B357-901F-46F9-B1F8-B183C28C0E42}" type="slidenum">
              <a:rPr lang="en-US" smtClean="0"/>
              <a:pPr/>
              <a:t>‹#›</a:t>
            </a:fld>
            <a:endParaRPr lang="en-US"/>
          </a:p>
        </p:txBody>
      </p:sp>
    </p:spTree>
    <p:extLst>
      <p:ext uri="{BB962C8B-B14F-4D97-AF65-F5344CB8AC3E}">
        <p14:creationId xmlns:p14="http://schemas.microsoft.com/office/powerpoint/2010/main" val="363506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4940" y="1"/>
            <a:ext cx="2949099" cy="496967"/>
          </a:xfrm>
          <a:prstGeom prst="rect">
            <a:avLst/>
          </a:prstGeom>
        </p:spPr>
        <p:txBody>
          <a:bodyPr vert="horz" lIns="91440" tIns="45720" rIns="91440" bIns="45720" rtlCol="0"/>
          <a:lstStyle>
            <a:lvl1pPr algn="r">
              <a:defRPr sz="1200"/>
            </a:lvl1pPr>
          </a:lstStyle>
          <a:p>
            <a:fld id="{6F27409D-8414-4F9F-80AA-D46F85B1F980}" type="datetimeFigureOut">
              <a:rPr lang="en-US" smtClean="0"/>
              <a:pPr/>
              <a:t>11/5/2022</a:t>
            </a:fld>
            <a:endParaRPr lang="en-US"/>
          </a:p>
        </p:txBody>
      </p:sp>
      <p:sp>
        <p:nvSpPr>
          <p:cNvPr id="4" name="Slide Image Placeholder 3"/>
          <p:cNvSpPr>
            <a:spLocks noGrp="1" noRot="1" noChangeAspect="1"/>
          </p:cNvSpPr>
          <p:nvPr>
            <p:ph type="sldImg" idx="2"/>
          </p:nvPr>
        </p:nvSpPr>
        <p:spPr>
          <a:xfrm>
            <a:off x="919163" y="746125"/>
            <a:ext cx="4967287"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0647"/>
            <a:ext cx="2949099"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4940" y="9440647"/>
            <a:ext cx="2949099" cy="496967"/>
          </a:xfrm>
          <a:prstGeom prst="rect">
            <a:avLst/>
          </a:prstGeom>
        </p:spPr>
        <p:txBody>
          <a:bodyPr vert="horz" lIns="91440" tIns="45720" rIns="91440" bIns="45720" rtlCol="0" anchor="b"/>
          <a:lstStyle>
            <a:lvl1pPr algn="r">
              <a:defRPr sz="1200"/>
            </a:lvl1pPr>
          </a:lstStyle>
          <a:p>
            <a:fld id="{8F9D34F4-8806-43B9-9B84-6AC329F5D483}" type="slidenum">
              <a:rPr lang="en-US" smtClean="0"/>
              <a:pPr/>
              <a:t>‹#›</a:t>
            </a:fld>
            <a:endParaRPr lang="en-US"/>
          </a:p>
        </p:txBody>
      </p:sp>
    </p:spTree>
    <p:extLst>
      <p:ext uri="{BB962C8B-B14F-4D97-AF65-F5344CB8AC3E}">
        <p14:creationId xmlns:p14="http://schemas.microsoft.com/office/powerpoint/2010/main" val="1343758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
        <p:nvSpPr>
          <p:cNvPr id="5124" name="Slide Number Placeholder 3"/>
          <p:cNvSpPr>
            <a:spLocks noGrp="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fld id="{7635F564-54D0-49DD-A89C-53714563CE8E}" type="slidenum">
              <a:rPr lang="en-US" altLang="en-US" smtClean="0">
                <a:solidFill>
                  <a:srgbClr val="000000"/>
                </a:solidFill>
                <a:ea typeface="MS PGothic" panose="020B0600070205080204" pitchFamily="34" charset="-128"/>
                <a:cs typeface="Arial" panose="020B0604020202020204" pitchFamily="34" charset="0"/>
              </a:rPr>
              <a:pPr eaLnBrk="0" hangingPunct="0"/>
              <a:t>1</a:t>
            </a:fld>
            <a:endParaRPr lang="en-US" altLang="en-US">
              <a:solidFill>
                <a:srgbClr val="000000"/>
              </a:solidFill>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165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235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43B1DA-3BD1-4442-992C-A490CFE462DC}" type="slidenum">
              <a:rPr lang="en-US" altLang="zh-HK" smtClean="0">
                <a:latin typeface="Calibri" panose="020F0502020204030204" pitchFamily="34" charset="0"/>
              </a:rPr>
              <a:pPr/>
              <a:t>10</a:t>
            </a:fld>
            <a:endParaRPr lang="en-US" altLang="zh-HK">
              <a:latin typeface="Calibri" panose="020F0502020204030204" pitchFamily="34" charset="0"/>
            </a:endParaRPr>
          </a:p>
        </p:txBody>
      </p:sp>
    </p:spTree>
    <p:extLst>
      <p:ext uri="{BB962C8B-B14F-4D97-AF65-F5344CB8AC3E}">
        <p14:creationId xmlns:p14="http://schemas.microsoft.com/office/powerpoint/2010/main" val="425473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256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D56B60-0A76-4F21-8E05-78CA2F97CDE5}" type="slidenum">
              <a:rPr lang="en-US" altLang="zh-HK" smtClean="0">
                <a:latin typeface="Calibri" panose="020F0502020204030204" pitchFamily="34" charset="0"/>
              </a:rPr>
              <a:pPr/>
              <a:t>11</a:t>
            </a:fld>
            <a:endParaRPr lang="en-US" altLang="zh-HK">
              <a:latin typeface="Calibri" panose="020F0502020204030204" pitchFamily="34" charset="0"/>
            </a:endParaRPr>
          </a:p>
        </p:txBody>
      </p:sp>
    </p:spTree>
    <p:extLst>
      <p:ext uri="{BB962C8B-B14F-4D97-AF65-F5344CB8AC3E}">
        <p14:creationId xmlns:p14="http://schemas.microsoft.com/office/powerpoint/2010/main" val="265315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297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2F1F0C-9FF7-4FDC-A8BE-33FF564E7108}" type="slidenum">
              <a:rPr lang="en-US" altLang="zh-HK" smtClean="0">
                <a:latin typeface="Calibri" panose="020F0502020204030204" pitchFamily="34" charset="0"/>
              </a:rPr>
              <a:pPr/>
              <a:t>12</a:t>
            </a:fld>
            <a:endParaRPr lang="en-US" altLang="zh-HK">
              <a:latin typeface="Calibri" panose="020F0502020204030204" pitchFamily="34" charset="0"/>
            </a:endParaRPr>
          </a:p>
        </p:txBody>
      </p:sp>
    </p:spTree>
    <p:extLst>
      <p:ext uri="{BB962C8B-B14F-4D97-AF65-F5344CB8AC3E}">
        <p14:creationId xmlns:p14="http://schemas.microsoft.com/office/powerpoint/2010/main" val="161544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317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60EEA-BFC0-4424-B489-254D56F951B2}" type="slidenum">
              <a:rPr lang="en-US" altLang="zh-HK" smtClean="0">
                <a:latin typeface="Calibri" panose="020F0502020204030204" pitchFamily="34" charset="0"/>
              </a:rPr>
              <a:pPr/>
              <a:t>13</a:t>
            </a:fld>
            <a:endParaRPr lang="en-US" altLang="zh-HK">
              <a:latin typeface="Calibri" panose="020F0502020204030204" pitchFamily="34" charset="0"/>
            </a:endParaRPr>
          </a:p>
        </p:txBody>
      </p:sp>
    </p:spTree>
    <p:extLst>
      <p:ext uri="{BB962C8B-B14F-4D97-AF65-F5344CB8AC3E}">
        <p14:creationId xmlns:p14="http://schemas.microsoft.com/office/powerpoint/2010/main" val="201348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491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AEC55C0-A3D6-4058-9134-246273F1B00D}" type="slidenum">
              <a:rPr lang="en-US" altLang="zh-HK" smtClean="0">
                <a:latin typeface="Calibri" panose="020F0502020204030204" pitchFamily="34" charset="0"/>
              </a:rPr>
              <a:pPr/>
              <a:t>14</a:t>
            </a:fld>
            <a:endParaRPr lang="en-US" altLang="zh-HK">
              <a:latin typeface="Calibri" panose="020F0502020204030204" pitchFamily="34" charset="0"/>
            </a:endParaRPr>
          </a:p>
        </p:txBody>
      </p:sp>
    </p:spTree>
    <p:extLst>
      <p:ext uri="{BB962C8B-B14F-4D97-AF65-F5344CB8AC3E}">
        <p14:creationId xmlns:p14="http://schemas.microsoft.com/office/powerpoint/2010/main" val="3416663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512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CCC57A-BC02-4A30-BB3D-3F8A958085E9}" type="slidenum">
              <a:rPr lang="en-US" altLang="zh-HK" smtClean="0">
                <a:latin typeface="Calibri" panose="020F0502020204030204" pitchFamily="34" charset="0"/>
              </a:rPr>
              <a:pPr/>
              <a:t>15</a:t>
            </a:fld>
            <a:endParaRPr lang="en-US" altLang="zh-HK">
              <a:latin typeface="Calibri" panose="020F0502020204030204" pitchFamily="34" charset="0"/>
            </a:endParaRPr>
          </a:p>
        </p:txBody>
      </p:sp>
    </p:spTree>
    <p:extLst>
      <p:ext uri="{BB962C8B-B14F-4D97-AF65-F5344CB8AC3E}">
        <p14:creationId xmlns:p14="http://schemas.microsoft.com/office/powerpoint/2010/main" val="422536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532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4EBF59-6990-4009-8E09-625AFC1A76C2}" type="slidenum">
              <a:rPr lang="en-US" altLang="zh-HK" smtClean="0">
                <a:latin typeface="Calibri" panose="020F0502020204030204" pitchFamily="34" charset="0"/>
              </a:rPr>
              <a:pPr/>
              <a:t>16</a:t>
            </a:fld>
            <a:endParaRPr lang="en-US" altLang="zh-HK">
              <a:latin typeface="Calibri" panose="020F0502020204030204" pitchFamily="34" charset="0"/>
            </a:endParaRPr>
          </a:p>
        </p:txBody>
      </p:sp>
    </p:spTree>
    <p:extLst>
      <p:ext uri="{BB962C8B-B14F-4D97-AF65-F5344CB8AC3E}">
        <p14:creationId xmlns:p14="http://schemas.microsoft.com/office/powerpoint/2010/main" val="373455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553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C1068A-0146-47C8-9464-05D3DAA915A7}" type="slidenum">
              <a:rPr lang="en-US" altLang="zh-HK" smtClean="0">
                <a:latin typeface="Calibri" panose="020F0502020204030204" pitchFamily="34" charset="0"/>
              </a:rPr>
              <a:pPr/>
              <a:t>17</a:t>
            </a:fld>
            <a:endParaRPr lang="en-US" altLang="zh-HK">
              <a:latin typeface="Calibri" panose="020F0502020204030204" pitchFamily="34" charset="0"/>
            </a:endParaRPr>
          </a:p>
        </p:txBody>
      </p:sp>
    </p:spTree>
    <p:extLst>
      <p:ext uri="{BB962C8B-B14F-4D97-AF65-F5344CB8AC3E}">
        <p14:creationId xmlns:p14="http://schemas.microsoft.com/office/powerpoint/2010/main" val="383333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573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673AA9-5E81-48AF-B065-06478E3C32F4}" type="slidenum">
              <a:rPr lang="en-US" altLang="zh-HK" smtClean="0">
                <a:latin typeface="Calibri" panose="020F0502020204030204" pitchFamily="34" charset="0"/>
              </a:rPr>
              <a:pPr/>
              <a:t>18</a:t>
            </a:fld>
            <a:endParaRPr lang="en-US" altLang="zh-HK">
              <a:latin typeface="Calibri" panose="020F0502020204030204" pitchFamily="34" charset="0"/>
            </a:endParaRPr>
          </a:p>
        </p:txBody>
      </p:sp>
    </p:spTree>
    <p:extLst>
      <p:ext uri="{BB962C8B-B14F-4D97-AF65-F5344CB8AC3E}">
        <p14:creationId xmlns:p14="http://schemas.microsoft.com/office/powerpoint/2010/main" val="3598591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19</a:t>
            </a:fld>
            <a:endParaRPr lang="en-US"/>
          </a:p>
        </p:txBody>
      </p:sp>
    </p:spTree>
    <p:extLst>
      <p:ext uri="{BB962C8B-B14F-4D97-AF65-F5344CB8AC3E}">
        <p14:creationId xmlns:p14="http://schemas.microsoft.com/office/powerpoint/2010/main" val="405246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a:t>
            </a:fld>
            <a:endParaRPr lang="en-US"/>
          </a:p>
        </p:txBody>
      </p:sp>
    </p:spTree>
    <p:extLst>
      <p:ext uri="{BB962C8B-B14F-4D97-AF65-F5344CB8AC3E}">
        <p14:creationId xmlns:p14="http://schemas.microsoft.com/office/powerpoint/2010/main" val="3634837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20</a:t>
            </a:fld>
            <a:endParaRPr lang="en-US"/>
          </a:p>
        </p:txBody>
      </p:sp>
    </p:spTree>
    <p:extLst>
      <p:ext uri="{BB962C8B-B14F-4D97-AF65-F5344CB8AC3E}">
        <p14:creationId xmlns:p14="http://schemas.microsoft.com/office/powerpoint/2010/main" val="334885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21</a:t>
            </a:fld>
            <a:endParaRPr lang="en-US"/>
          </a:p>
        </p:txBody>
      </p:sp>
    </p:spTree>
    <p:extLst>
      <p:ext uri="{BB962C8B-B14F-4D97-AF65-F5344CB8AC3E}">
        <p14:creationId xmlns:p14="http://schemas.microsoft.com/office/powerpoint/2010/main" val="3870852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22</a:t>
            </a:fld>
            <a:endParaRPr lang="en-US"/>
          </a:p>
        </p:txBody>
      </p:sp>
    </p:spTree>
    <p:extLst>
      <p:ext uri="{BB962C8B-B14F-4D97-AF65-F5344CB8AC3E}">
        <p14:creationId xmlns:p14="http://schemas.microsoft.com/office/powerpoint/2010/main" val="3944200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716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6E8C664-8650-4790-8972-AB9FBEE4D1FA}" type="slidenum">
              <a:rPr lang="en-US" altLang="zh-HK" smtClean="0">
                <a:latin typeface="Calibri" panose="020F0502020204030204" pitchFamily="34" charset="0"/>
              </a:rPr>
              <a:pPr/>
              <a:t>23</a:t>
            </a:fld>
            <a:endParaRPr lang="en-US" altLang="zh-HK">
              <a:latin typeface="Calibri" panose="020F0502020204030204" pitchFamily="34" charset="0"/>
            </a:endParaRPr>
          </a:p>
        </p:txBody>
      </p:sp>
    </p:spTree>
    <p:extLst>
      <p:ext uri="{BB962C8B-B14F-4D97-AF65-F5344CB8AC3E}">
        <p14:creationId xmlns:p14="http://schemas.microsoft.com/office/powerpoint/2010/main" val="228298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zh-HK"/>
              <a:t>Table 12.2 Characteristics that favour intensive over exclusive distribution</a:t>
            </a:r>
            <a:endParaRPr lang="en-IN" altLang="en-US">
              <a:ea typeface="Calibri" panose="020F0502020204030204" pitchFamily="34" charset="0"/>
              <a:cs typeface="Calibri" panose="020F0502020204030204" pitchFamily="34" charset="0"/>
            </a:endParaRP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37ED75-8EF0-40F5-B625-C757D042CE3C}" type="slidenum">
              <a:rPr lang="en-US" altLang="en-US" smtClean="0">
                <a:latin typeface="Calibri" panose="020F0502020204030204" pitchFamily="34" charset="0"/>
              </a:rPr>
              <a:pPr/>
              <a:t>24</a:t>
            </a:fld>
            <a:endParaRPr lang="en-US" altLang="en-US">
              <a:latin typeface="Calibri" panose="020F0502020204030204" pitchFamily="34" charset="0"/>
            </a:endParaRPr>
          </a:p>
        </p:txBody>
      </p:sp>
    </p:spTree>
    <p:extLst>
      <p:ext uri="{BB962C8B-B14F-4D97-AF65-F5344CB8AC3E}">
        <p14:creationId xmlns:p14="http://schemas.microsoft.com/office/powerpoint/2010/main" val="961667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25</a:t>
            </a:fld>
            <a:endParaRPr lang="en-US"/>
          </a:p>
        </p:txBody>
      </p:sp>
    </p:spTree>
    <p:extLst>
      <p:ext uri="{BB962C8B-B14F-4D97-AF65-F5344CB8AC3E}">
        <p14:creationId xmlns:p14="http://schemas.microsoft.com/office/powerpoint/2010/main" val="3934454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26</a:t>
            </a:fld>
            <a:endParaRPr lang="en-US"/>
          </a:p>
        </p:txBody>
      </p:sp>
    </p:spTree>
    <p:extLst>
      <p:ext uri="{BB962C8B-B14F-4D97-AF65-F5344CB8AC3E}">
        <p14:creationId xmlns:p14="http://schemas.microsoft.com/office/powerpoint/2010/main" val="1286474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829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16410-A7A2-4D73-AEDB-6FA4C55444F9}" type="slidenum">
              <a:rPr lang="en-US" altLang="zh-HK" smtClean="0">
                <a:latin typeface="Calibri" panose="020F0502020204030204" pitchFamily="34" charset="0"/>
              </a:rPr>
              <a:pPr/>
              <a:t>27</a:t>
            </a:fld>
            <a:endParaRPr lang="en-US" altLang="zh-HK">
              <a:latin typeface="Calibri" panose="020F0502020204030204" pitchFamily="34" charset="0"/>
            </a:endParaRPr>
          </a:p>
        </p:txBody>
      </p:sp>
    </p:spTree>
    <p:extLst>
      <p:ext uri="{BB962C8B-B14F-4D97-AF65-F5344CB8AC3E}">
        <p14:creationId xmlns:p14="http://schemas.microsoft.com/office/powerpoint/2010/main" val="92741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849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681B5D1-D415-42A6-B405-C8C14F0E6699}" type="slidenum">
              <a:rPr lang="en-US" altLang="zh-HK" smtClean="0">
                <a:latin typeface="Calibri" panose="020F0502020204030204" pitchFamily="34" charset="0"/>
              </a:rPr>
              <a:pPr/>
              <a:t>28</a:t>
            </a:fld>
            <a:endParaRPr lang="en-US" altLang="zh-HK">
              <a:latin typeface="Calibri" panose="020F0502020204030204" pitchFamily="34" charset="0"/>
            </a:endParaRPr>
          </a:p>
        </p:txBody>
      </p:sp>
    </p:spTree>
    <p:extLst>
      <p:ext uri="{BB962C8B-B14F-4D97-AF65-F5344CB8AC3E}">
        <p14:creationId xmlns:p14="http://schemas.microsoft.com/office/powerpoint/2010/main" val="1684619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870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99502C-F20F-4955-8FED-E54658C9C78A}" type="slidenum">
              <a:rPr lang="en-US" altLang="zh-HK" smtClean="0">
                <a:latin typeface="Calibri" panose="020F0502020204030204" pitchFamily="34" charset="0"/>
              </a:rPr>
              <a:pPr/>
              <a:t>29</a:t>
            </a:fld>
            <a:endParaRPr lang="en-US" altLang="zh-HK">
              <a:latin typeface="Calibri" panose="020F0502020204030204" pitchFamily="34" charset="0"/>
            </a:endParaRPr>
          </a:p>
        </p:txBody>
      </p:sp>
    </p:spTree>
    <p:extLst>
      <p:ext uri="{BB962C8B-B14F-4D97-AF65-F5344CB8AC3E}">
        <p14:creationId xmlns:p14="http://schemas.microsoft.com/office/powerpoint/2010/main" val="165706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3</a:t>
            </a:fld>
            <a:endParaRPr lang="en-US"/>
          </a:p>
        </p:txBody>
      </p:sp>
    </p:spTree>
    <p:extLst>
      <p:ext uri="{BB962C8B-B14F-4D97-AF65-F5344CB8AC3E}">
        <p14:creationId xmlns:p14="http://schemas.microsoft.com/office/powerpoint/2010/main" val="357482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890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70F565-E334-4967-8E54-1ED5102EEA6E}" type="slidenum">
              <a:rPr lang="en-US" altLang="zh-HK" smtClean="0">
                <a:latin typeface="Calibri" panose="020F0502020204030204" pitchFamily="34" charset="0"/>
              </a:rPr>
              <a:pPr/>
              <a:t>30</a:t>
            </a:fld>
            <a:endParaRPr lang="en-US" altLang="zh-HK">
              <a:latin typeface="Calibri" panose="020F0502020204030204" pitchFamily="34" charset="0"/>
            </a:endParaRPr>
          </a:p>
        </p:txBody>
      </p:sp>
    </p:spTree>
    <p:extLst>
      <p:ext uri="{BB962C8B-B14F-4D97-AF65-F5344CB8AC3E}">
        <p14:creationId xmlns:p14="http://schemas.microsoft.com/office/powerpoint/2010/main" val="340566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911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8C612C-5B2D-4F6C-9F4A-7038593A7263}" type="slidenum">
              <a:rPr lang="en-US" altLang="zh-HK" smtClean="0">
                <a:latin typeface="Calibri" panose="020F0502020204030204" pitchFamily="34" charset="0"/>
              </a:rPr>
              <a:pPr/>
              <a:t>31</a:t>
            </a:fld>
            <a:endParaRPr lang="en-US" altLang="zh-HK">
              <a:latin typeface="Calibri" panose="020F0502020204030204" pitchFamily="34" charset="0"/>
            </a:endParaRPr>
          </a:p>
        </p:txBody>
      </p:sp>
    </p:spTree>
    <p:extLst>
      <p:ext uri="{BB962C8B-B14F-4D97-AF65-F5344CB8AC3E}">
        <p14:creationId xmlns:p14="http://schemas.microsoft.com/office/powerpoint/2010/main" val="121845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32</a:t>
            </a:fld>
            <a:endParaRPr lang="en-US"/>
          </a:p>
        </p:txBody>
      </p:sp>
    </p:spTree>
    <p:extLst>
      <p:ext uri="{BB962C8B-B14F-4D97-AF65-F5344CB8AC3E}">
        <p14:creationId xmlns:p14="http://schemas.microsoft.com/office/powerpoint/2010/main" val="377240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952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FF156B-AB24-4F4B-A0B9-FC2DF68226FB}" type="slidenum">
              <a:rPr lang="en-US" altLang="zh-HK" smtClean="0">
                <a:latin typeface="Calibri" panose="020F0502020204030204" pitchFamily="34" charset="0"/>
              </a:rPr>
              <a:pPr/>
              <a:t>33</a:t>
            </a:fld>
            <a:endParaRPr lang="en-US" altLang="zh-HK">
              <a:latin typeface="Calibri" panose="020F0502020204030204" pitchFamily="34" charset="0"/>
            </a:endParaRPr>
          </a:p>
        </p:txBody>
      </p:sp>
    </p:spTree>
    <p:extLst>
      <p:ext uri="{BB962C8B-B14F-4D97-AF65-F5344CB8AC3E}">
        <p14:creationId xmlns:p14="http://schemas.microsoft.com/office/powerpoint/2010/main" val="2808117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993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143D49-6D78-4BE6-9BD7-831039FAAB71}" type="slidenum">
              <a:rPr lang="en-US" altLang="zh-HK" smtClean="0">
                <a:latin typeface="Calibri" panose="020F0502020204030204" pitchFamily="34" charset="0"/>
              </a:rPr>
              <a:pPr/>
              <a:t>34</a:t>
            </a:fld>
            <a:endParaRPr lang="en-US" altLang="zh-HK">
              <a:latin typeface="Calibri" panose="020F0502020204030204" pitchFamily="34" charset="0"/>
            </a:endParaRPr>
          </a:p>
        </p:txBody>
      </p:sp>
    </p:spTree>
    <p:extLst>
      <p:ext uri="{BB962C8B-B14F-4D97-AF65-F5344CB8AC3E}">
        <p14:creationId xmlns:p14="http://schemas.microsoft.com/office/powerpoint/2010/main" val="4143954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054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61F922-2EAF-4691-9F73-E7BE4BADDAEE}" type="slidenum">
              <a:rPr lang="en-US" altLang="zh-HK" smtClean="0">
                <a:latin typeface="Calibri" panose="020F0502020204030204" pitchFamily="34" charset="0"/>
              </a:rPr>
              <a:pPr/>
              <a:t>35</a:t>
            </a:fld>
            <a:endParaRPr lang="en-US" altLang="zh-HK">
              <a:latin typeface="Calibri" panose="020F0502020204030204" pitchFamily="34" charset="0"/>
            </a:endParaRPr>
          </a:p>
        </p:txBody>
      </p:sp>
    </p:spTree>
    <p:extLst>
      <p:ext uri="{BB962C8B-B14F-4D97-AF65-F5344CB8AC3E}">
        <p14:creationId xmlns:p14="http://schemas.microsoft.com/office/powerpoint/2010/main" val="3713963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095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A7077C-470B-491D-9905-3DFFB1A4A7CA}" type="slidenum">
              <a:rPr lang="en-US" altLang="zh-HK" smtClean="0">
                <a:latin typeface="Calibri" panose="020F0502020204030204" pitchFamily="34" charset="0"/>
              </a:rPr>
              <a:pPr/>
              <a:t>36</a:t>
            </a:fld>
            <a:endParaRPr lang="en-US" altLang="zh-HK">
              <a:latin typeface="Calibri" panose="020F0502020204030204" pitchFamily="34" charset="0"/>
            </a:endParaRPr>
          </a:p>
        </p:txBody>
      </p:sp>
    </p:spTree>
    <p:extLst>
      <p:ext uri="{BB962C8B-B14F-4D97-AF65-F5344CB8AC3E}">
        <p14:creationId xmlns:p14="http://schemas.microsoft.com/office/powerpoint/2010/main" val="1058653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136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5D0693-B6CC-4506-88D4-24A350BEFCB9}" type="slidenum">
              <a:rPr lang="en-US" altLang="zh-HK" smtClean="0">
                <a:latin typeface="Calibri" panose="020F0502020204030204" pitchFamily="34" charset="0"/>
              </a:rPr>
              <a:pPr/>
              <a:t>37</a:t>
            </a:fld>
            <a:endParaRPr lang="en-US" altLang="zh-HK">
              <a:latin typeface="Calibri" panose="020F0502020204030204" pitchFamily="34" charset="0"/>
            </a:endParaRPr>
          </a:p>
        </p:txBody>
      </p:sp>
    </p:spTree>
    <p:extLst>
      <p:ext uri="{BB962C8B-B14F-4D97-AF65-F5344CB8AC3E}">
        <p14:creationId xmlns:p14="http://schemas.microsoft.com/office/powerpoint/2010/main" val="1310687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177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638DF3F-9921-4588-8D87-1FF296CCCAAF}" type="slidenum">
              <a:rPr lang="en-US" altLang="zh-HK" smtClean="0">
                <a:latin typeface="Calibri" panose="020F0502020204030204" pitchFamily="34" charset="0"/>
              </a:rPr>
              <a:pPr/>
              <a:t>38</a:t>
            </a:fld>
            <a:endParaRPr lang="en-US" altLang="zh-HK">
              <a:latin typeface="Calibri" panose="020F0502020204030204" pitchFamily="34" charset="0"/>
            </a:endParaRPr>
          </a:p>
        </p:txBody>
      </p:sp>
    </p:spTree>
    <p:extLst>
      <p:ext uri="{BB962C8B-B14F-4D97-AF65-F5344CB8AC3E}">
        <p14:creationId xmlns:p14="http://schemas.microsoft.com/office/powerpoint/2010/main" val="215774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300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DE7BA7-7E5D-4234-9ECA-2108279684B9}" type="slidenum">
              <a:rPr lang="en-US" altLang="zh-HK" smtClean="0">
                <a:latin typeface="Calibri" panose="020F0502020204030204" pitchFamily="34" charset="0"/>
              </a:rPr>
              <a:pPr/>
              <a:t>39</a:t>
            </a:fld>
            <a:endParaRPr lang="en-US" altLang="zh-HK">
              <a:latin typeface="Calibri" panose="020F0502020204030204" pitchFamily="34" charset="0"/>
            </a:endParaRPr>
          </a:p>
        </p:txBody>
      </p:sp>
    </p:spTree>
    <p:extLst>
      <p:ext uri="{BB962C8B-B14F-4D97-AF65-F5344CB8AC3E}">
        <p14:creationId xmlns:p14="http://schemas.microsoft.com/office/powerpoint/2010/main" val="372568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4</a:t>
            </a:fld>
            <a:endParaRPr lang="en-US"/>
          </a:p>
        </p:txBody>
      </p:sp>
    </p:spTree>
    <p:extLst>
      <p:ext uri="{BB962C8B-B14F-4D97-AF65-F5344CB8AC3E}">
        <p14:creationId xmlns:p14="http://schemas.microsoft.com/office/powerpoint/2010/main" val="3483874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1321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CC35A5-B7C6-430F-BAC8-8860CF09AB60}" type="slidenum">
              <a:rPr lang="en-US" altLang="zh-HK" smtClean="0">
                <a:latin typeface="Calibri" panose="020F0502020204030204" pitchFamily="34" charset="0"/>
              </a:rPr>
              <a:pPr/>
              <a:t>40</a:t>
            </a:fld>
            <a:endParaRPr lang="en-US" altLang="zh-HK">
              <a:latin typeface="Calibri" panose="020F0502020204030204" pitchFamily="34" charset="0"/>
            </a:endParaRPr>
          </a:p>
        </p:txBody>
      </p:sp>
    </p:spTree>
    <p:extLst>
      <p:ext uri="{BB962C8B-B14F-4D97-AF65-F5344CB8AC3E}">
        <p14:creationId xmlns:p14="http://schemas.microsoft.com/office/powerpoint/2010/main" val="407337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5</a:t>
            </a:fld>
            <a:endParaRPr lang="en-US"/>
          </a:p>
        </p:txBody>
      </p:sp>
    </p:spTree>
    <p:extLst>
      <p:ext uri="{BB962C8B-B14F-4D97-AF65-F5344CB8AC3E}">
        <p14:creationId xmlns:p14="http://schemas.microsoft.com/office/powerpoint/2010/main" val="249812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6</a:t>
            </a:fld>
            <a:endParaRPr lang="en-US"/>
          </a:p>
        </p:txBody>
      </p:sp>
    </p:spTree>
    <p:extLst>
      <p:ext uri="{BB962C8B-B14F-4D97-AF65-F5344CB8AC3E}">
        <p14:creationId xmlns:p14="http://schemas.microsoft.com/office/powerpoint/2010/main" val="211823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7</a:t>
            </a:fld>
            <a:endParaRPr lang="en-US"/>
          </a:p>
        </p:txBody>
      </p:sp>
    </p:spTree>
    <p:extLst>
      <p:ext uri="{BB962C8B-B14F-4D97-AF65-F5344CB8AC3E}">
        <p14:creationId xmlns:p14="http://schemas.microsoft.com/office/powerpoint/2010/main" val="425093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10"/>
          </p:nvPr>
        </p:nvSpPr>
        <p:spPr/>
        <p:txBody>
          <a:bodyPr/>
          <a:lstStyle/>
          <a:p>
            <a:fld id="{8F9D34F4-8806-43B9-9B84-6AC329F5D483}" type="slidenum">
              <a:rPr lang="en-US" smtClean="0"/>
              <a:pPr/>
              <a:t>8</a:t>
            </a:fld>
            <a:endParaRPr lang="en-US"/>
          </a:p>
        </p:txBody>
      </p:sp>
    </p:spTree>
    <p:extLst>
      <p:ext uri="{BB962C8B-B14F-4D97-AF65-F5344CB8AC3E}">
        <p14:creationId xmlns:p14="http://schemas.microsoft.com/office/powerpoint/2010/main" val="413404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K" altLang="en-US"/>
          </a:p>
        </p:txBody>
      </p:sp>
      <p:sp>
        <p:nvSpPr>
          <p:cNvPr id="215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10609C9-2DA8-4703-B58D-EFA33E2504B8}" type="slidenum">
              <a:rPr lang="en-US" altLang="zh-HK" smtClean="0">
                <a:latin typeface="Calibri" panose="020F0502020204030204" pitchFamily="34" charset="0"/>
              </a:rPr>
              <a:pPr/>
              <a:t>9</a:t>
            </a:fld>
            <a:endParaRPr lang="en-US" altLang="zh-HK">
              <a:latin typeface="Calibri" panose="020F0502020204030204" pitchFamily="34" charset="0"/>
            </a:endParaRPr>
          </a:p>
        </p:txBody>
      </p:sp>
    </p:spTree>
    <p:extLst>
      <p:ext uri="{BB962C8B-B14F-4D97-AF65-F5344CB8AC3E}">
        <p14:creationId xmlns:p14="http://schemas.microsoft.com/office/powerpoint/2010/main" val="301031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416920-D811-49D9-B6DF-42F96C0B13BA}" type="datetime1">
              <a:rPr lang="en-US" altLang="zh-HK"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383394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2C0967-FC73-484D-BFD4-4E686FD29894}" type="datetime1">
              <a:rPr lang="en-US" altLang="zh-HK"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280233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4BB95-2C0F-48E1-A858-E681B4AF15F8}" type="datetime1">
              <a:rPr lang="en-US" altLang="zh-HK"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566567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3BF681-EF38-45D3-B90B-5364AC468CD5}" type="datetime1">
              <a:rPr lang="en-US" altLang="zh-HK"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2719553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EF3686-A121-4D3B-B97A-F5ECACB485D6}" type="datetime1">
              <a:rPr lang="en-US" altLang="zh-HK"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36666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E74645-84F2-42A7-BF6D-0AD0E51449BC}" type="datetime1">
              <a:rPr lang="en-US" altLang="zh-HK"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281632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97622B-A6FD-4AF7-9EB4-8E73171E8B9F}" type="datetime1">
              <a:rPr lang="en-US" altLang="zh-HK"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262174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405A40-98A9-4475-8057-6B3A09ED713C}" type="datetime1">
              <a:rPr lang="en-US" altLang="zh-HK"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1237887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095D9-4C33-4766-A4A4-BC96701DBDDF}" type="datetime1">
              <a:rPr lang="en-US" altLang="zh-HK"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6100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18709C-0132-4D9B-849B-4B9090167877}" type="datetime1">
              <a:rPr lang="en-US" altLang="zh-HK"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115370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9E7527-3FFB-48D7-AA57-01F0F74AA78C}" type="datetime1">
              <a:rPr lang="en-US" altLang="zh-HK"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C319-6947-4DC9-88E3-5333DB84EE2A}" type="slidenum">
              <a:rPr lang="en-US" smtClean="0"/>
              <a:pPr/>
              <a:t>‹#›</a:t>
            </a:fld>
            <a:endParaRPr lang="en-US"/>
          </a:p>
        </p:txBody>
      </p:sp>
    </p:spTree>
    <p:extLst>
      <p:ext uri="{BB962C8B-B14F-4D97-AF65-F5344CB8AC3E}">
        <p14:creationId xmlns:p14="http://schemas.microsoft.com/office/powerpoint/2010/main" val="968660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91538-26B5-47F7-9DF8-6B1305FAA9D3}" type="datetime1">
              <a:rPr lang="en-US" altLang="zh-HK" smtClean="0"/>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5C319-6947-4DC9-88E3-5333DB84EE2A}" type="slidenum">
              <a:rPr lang="en-US" smtClean="0"/>
              <a:pPr/>
              <a:t>‹#›</a:t>
            </a:fld>
            <a:endParaRPr lang="en-US"/>
          </a:p>
        </p:txBody>
      </p:sp>
    </p:spTree>
    <p:extLst>
      <p:ext uri="{BB962C8B-B14F-4D97-AF65-F5344CB8AC3E}">
        <p14:creationId xmlns:p14="http://schemas.microsoft.com/office/powerpoint/2010/main" val="3405525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txBox="1">
            <a:spLocks/>
          </p:cNvSpPr>
          <p:nvPr/>
        </p:nvSpPr>
        <p:spPr bwMode="auto">
          <a:xfrm>
            <a:off x="385763" y="71438"/>
            <a:ext cx="850265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ts val="300"/>
              </a:spcBef>
              <a:buClrTx/>
              <a:buFontTx/>
              <a:buNone/>
            </a:pPr>
            <a:r>
              <a:rPr lang="en-IN" altLang="en-US" sz="4000" b="1">
                <a:solidFill>
                  <a:srgbClr val="007BA4"/>
                </a:solidFill>
                <a:latin typeface="Times New Roman" panose="02020603050405020304" pitchFamily="18" charset="0"/>
                <a:cs typeface="Times New Roman" panose="02020603050405020304" pitchFamily="18" charset="0"/>
              </a:rPr>
              <a:t>Marketing</a:t>
            </a:r>
          </a:p>
          <a:p>
            <a:pPr>
              <a:spcBef>
                <a:spcPts val="300"/>
              </a:spcBef>
              <a:buClrTx/>
              <a:buFont typeface="Arial" panose="020B0604020202020204" pitchFamily="34" charset="0"/>
              <a:buNone/>
            </a:pPr>
            <a:r>
              <a:rPr lang="en-IN" altLang="en-US" sz="2800" b="1">
                <a:solidFill>
                  <a:srgbClr val="007BA4"/>
                </a:solidFill>
                <a:latin typeface="Times New Roman" panose="02020603050405020304" pitchFamily="18" charset="0"/>
                <a:cs typeface="Times New Roman" panose="02020603050405020304" pitchFamily="18" charset="0"/>
              </a:rPr>
              <a:t>Real People, Real Decisions</a:t>
            </a:r>
          </a:p>
          <a:p>
            <a:pPr>
              <a:spcBef>
                <a:spcPts val="300"/>
              </a:spcBef>
              <a:buClrTx/>
              <a:buFontTx/>
              <a:buNone/>
            </a:pPr>
            <a:r>
              <a:rPr lang="en-IN" altLang="en-US" sz="2200" b="1">
                <a:solidFill>
                  <a:srgbClr val="007BA4"/>
                </a:solidFill>
                <a:latin typeface="Times New Roman" panose="02020603050405020304" pitchFamily="18" charset="0"/>
                <a:cs typeface="Times New Roman" panose="02020603050405020304" pitchFamily="18" charset="0"/>
              </a:rPr>
              <a:t>Third European Edition</a:t>
            </a:r>
          </a:p>
        </p:txBody>
      </p:sp>
      <p:pic>
        <p:nvPicPr>
          <p:cNvPr id="6" name="Picture 5"/>
          <p:cNvPicPr>
            <a:picLocks noChangeAspect="1"/>
          </p:cNvPicPr>
          <p:nvPr/>
        </p:nvPicPr>
        <p:blipFill>
          <a:blip r:embed="rId3"/>
          <a:srcRect/>
          <a:stretch/>
        </p:blipFill>
        <p:spPr>
          <a:xfrm>
            <a:off x="539750" y="1758950"/>
            <a:ext cx="3235325" cy="4403725"/>
          </a:xfrm>
          <a:prstGeom prst="rect">
            <a:avLst/>
          </a:prstGeom>
          <a:effectLst>
            <a:outerShdw blurRad="50800" dist="38100" dir="2700000" algn="tl" rotWithShape="0">
              <a:prstClr val="black">
                <a:alpha val="40000"/>
              </a:prstClr>
            </a:outerShdw>
          </a:effectLst>
        </p:spPr>
      </p:pic>
      <p:sp>
        <p:nvSpPr>
          <p:cNvPr id="4100" name="Text Placeholder 4"/>
          <p:cNvSpPr txBox="1">
            <a:spLocks/>
          </p:cNvSpPr>
          <p:nvPr/>
        </p:nvSpPr>
        <p:spPr bwMode="auto">
          <a:xfrm>
            <a:off x="4602163" y="3009900"/>
            <a:ext cx="4160837"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ts val="1200"/>
              </a:spcBef>
              <a:buClrTx/>
              <a:buFontTx/>
              <a:buNone/>
            </a:pPr>
            <a:r>
              <a:rPr lang="en-US" altLang="zh-HK" sz="30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Topic 09</a:t>
            </a:r>
          </a:p>
          <a:p>
            <a:pPr>
              <a:spcBef>
                <a:spcPts val="1200"/>
              </a:spcBef>
              <a:buClrTx/>
              <a:buFontTx/>
              <a:buNone/>
            </a:pPr>
            <a:r>
              <a:rPr lang="en-US" altLang="en-US" sz="2200" dirty="0">
                <a:latin typeface="Times New Roman" panose="02020603050405020304" pitchFamily="18" charset="0"/>
                <a:ea typeface="新細明體" panose="02020500000000000000" pitchFamily="18" charset="-120"/>
                <a:cs typeface="Times New Roman" panose="02020603050405020304" pitchFamily="18" charset="0"/>
              </a:rPr>
              <a:t>Place (Distribution)</a:t>
            </a:r>
          </a:p>
          <a:p>
            <a:pPr>
              <a:spcBef>
                <a:spcPts val="1200"/>
              </a:spcBef>
              <a:buClrTx/>
              <a:buFontTx/>
              <a:buNone/>
            </a:pPr>
            <a:r>
              <a:rPr lang="en-US" altLang="zh-HK" sz="2200" i="1" u="sng"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Ref.</a:t>
            </a:r>
            <a:r>
              <a:rPr lang="en-US" altLang="zh-HK" sz="2200" dirty="0">
                <a:solidFill>
                  <a:srgbClr val="000000"/>
                </a:solidFill>
                <a:latin typeface="Times New Roman" panose="02020603050405020304" pitchFamily="18" charset="0"/>
                <a:ea typeface="新細明體" panose="02020500000000000000" pitchFamily="18" charset="-120"/>
                <a:cs typeface="Times New Roman" panose="02020603050405020304" pitchFamily="18" charset="0"/>
              </a:rPr>
              <a:t>: Chp. 12 of the textbook</a:t>
            </a: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1</a:t>
            </a:fld>
            <a:endParaRPr lang="en-US"/>
          </a:p>
        </p:txBody>
      </p:sp>
    </p:spTree>
    <p:extLst>
      <p:ext uri="{BB962C8B-B14F-4D97-AF65-F5344CB8AC3E}">
        <p14:creationId xmlns:p14="http://schemas.microsoft.com/office/powerpoint/2010/main" val="22798377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p:txBody>
          <a:bodyPr>
            <a:normAutofit/>
          </a:bodyPr>
          <a:lstStyle/>
          <a:p>
            <a:pPr>
              <a:defRPr/>
            </a:pPr>
            <a:r>
              <a:rPr lang="en-US" altLang="en-US" sz="2800" dirty="0">
                <a:latin typeface="Times New Roman" panose="02020603050405020304" pitchFamily="18" charset="0"/>
                <a:cs typeface="Times New Roman" panose="02020603050405020304" pitchFamily="18" charset="0"/>
              </a:rPr>
              <a:t>Types of distribution channel:</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Indirect distribution channel</a:t>
            </a:r>
            <a:endParaRPr lang="zh-HK" altLang="en-US" sz="28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2531" name="內容版面配置區 2"/>
          <p:cNvSpPr>
            <a:spLocks noGrp="1"/>
          </p:cNvSpPr>
          <p:nvPr>
            <p:ph idx="1"/>
          </p:nvPr>
        </p:nvSpPr>
        <p:spPr/>
        <p:txBody>
          <a:bodyPr/>
          <a:lstStyle/>
          <a:p>
            <a:pPr marL="457200" indent="-457200">
              <a:buFont typeface="Calibri" panose="020F0502020204030204" pitchFamily="34" charset="0"/>
              <a:buAutoNum type="alphaUcPeriod" startAt="2"/>
            </a:pPr>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An </a:t>
            </a:r>
            <a:r>
              <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rPr>
              <a:t>indirect</a:t>
            </a:r>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rPr>
              <a:t>distribution channel</a:t>
            </a:r>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 contains one or more intermediaries. </a:t>
            </a:r>
          </a:p>
          <a:p>
            <a:pPr marL="457200" indent="-457200"/>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From the producer’s point of view, a greater number of levels mean less control and greater channel complexity. </a:t>
            </a:r>
            <a:endPar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zh-HK" altLang="en-US" dirty="0">
              <a:ea typeface="新細明體" panose="02020500000000000000" pitchFamily="18" charset="-120"/>
            </a:endParaRPr>
          </a:p>
        </p:txBody>
      </p:sp>
      <p:sp>
        <p:nvSpPr>
          <p:cNvPr id="13" name="Rectangle 6"/>
          <p:cNvSpPr/>
          <p:nvPr/>
        </p:nvSpPr>
        <p:spPr>
          <a:xfrm>
            <a:off x="7543800" y="3667125"/>
            <a:ext cx="1447800" cy="56356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Final customers </a:t>
            </a:r>
          </a:p>
        </p:txBody>
      </p:sp>
      <p:sp>
        <p:nvSpPr>
          <p:cNvPr id="14" name="Right Arrow 7"/>
          <p:cNvSpPr/>
          <p:nvPr/>
        </p:nvSpPr>
        <p:spPr>
          <a:xfrm>
            <a:off x="1600200" y="3733800"/>
            <a:ext cx="22860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5" name="Right Arrow 9"/>
          <p:cNvSpPr/>
          <p:nvPr/>
        </p:nvSpPr>
        <p:spPr>
          <a:xfrm>
            <a:off x="5562600" y="3733800"/>
            <a:ext cx="19812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6" name="Rectangle 10"/>
          <p:cNvSpPr/>
          <p:nvPr/>
        </p:nvSpPr>
        <p:spPr>
          <a:xfrm>
            <a:off x="304800" y="3763963"/>
            <a:ext cx="1143000" cy="3698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Producer</a:t>
            </a:r>
          </a:p>
        </p:txBody>
      </p:sp>
      <p:sp>
        <p:nvSpPr>
          <p:cNvPr id="17" name="Rectangle 12"/>
          <p:cNvSpPr/>
          <p:nvPr/>
        </p:nvSpPr>
        <p:spPr>
          <a:xfrm>
            <a:off x="3962400" y="3744913"/>
            <a:ext cx="1447800" cy="3698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Retailer(s)</a:t>
            </a:r>
          </a:p>
        </p:txBody>
      </p:sp>
      <p:sp>
        <p:nvSpPr>
          <p:cNvPr id="8" name="文字方塊 7"/>
          <p:cNvSpPr txBox="1"/>
          <p:nvPr/>
        </p:nvSpPr>
        <p:spPr>
          <a:xfrm>
            <a:off x="381000" y="3276600"/>
            <a:ext cx="3962400" cy="369888"/>
          </a:xfrm>
          <a:prstGeom prst="rect">
            <a:avLst/>
          </a:prstGeom>
          <a:noFill/>
          <a:ln w="12700">
            <a:solidFill>
              <a:schemeClr val="accent1">
                <a:shade val="50000"/>
              </a:schemeClr>
            </a:solidFill>
          </a:ln>
        </p:spPr>
        <p:txBody>
          <a:bodyPr>
            <a:spAutoFit/>
          </a:bodyPr>
          <a:lstStyle/>
          <a:p>
            <a:pPr>
              <a:defRPr/>
            </a:pPr>
            <a:r>
              <a:rPr lang="en-US" altLang="zh-HK" b="1" dirty="0">
                <a:latin typeface="Times New Roman" panose="02020603050405020304" pitchFamily="18" charset="0"/>
                <a:cs typeface="Times New Roman" panose="02020603050405020304" pitchFamily="18" charset="0"/>
              </a:rPr>
              <a:t>One layer of marketing intermediaries </a:t>
            </a:r>
            <a:endParaRPr lang="zh-HK" altLang="en-US" b="1" dirty="0">
              <a:latin typeface="Times New Roman" panose="02020603050405020304" pitchFamily="18" charset="0"/>
              <a:cs typeface="Times New Roman" panose="02020603050405020304" pitchFamily="18" charset="0"/>
            </a:endParaRPr>
          </a:p>
        </p:txBody>
      </p:sp>
      <p:sp>
        <p:nvSpPr>
          <p:cNvPr id="23" name="文字方塊 22"/>
          <p:cNvSpPr txBox="1"/>
          <p:nvPr/>
        </p:nvSpPr>
        <p:spPr>
          <a:xfrm>
            <a:off x="381000" y="4797425"/>
            <a:ext cx="4191000" cy="369888"/>
          </a:xfrm>
          <a:prstGeom prst="rect">
            <a:avLst/>
          </a:prstGeom>
          <a:noFill/>
          <a:ln w="12700">
            <a:solidFill>
              <a:schemeClr val="accent1">
                <a:shade val="50000"/>
              </a:schemeClr>
            </a:solidFill>
          </a:ln>
        </p:spPr>
        <p:txBody>
          <a:bodyPr>
            <a:spAutoFit/>
          </a:bodyPr>
          <a:lstStyle/>
          <a:p>
            <a:pPr>
              <a:defRPr/>
            </a:pPr>
            <a:r>
              <a:rPr lang="en-US" altLang="zh-HK" b="1" dirty="0">
                <a:latin typeface="Times New Roman" panose="02020603050405020304" pitchFamily="18" charset="0"/>
                <a:cs typeface="Times New Roman" panose="02020603050405020304" pitchFamily="18" charset="0"/>
              </a:rPr>
              <a:t>Two layers of marketing intermediaries </a:t>
            </a:r>
            <a:endParaRPr lang="zh-HK" altLang="en-US" b="1" dirty="0">
              <a:latin typeface="Times New Roman" panose="02020603050405020304" pitchFamily="18" charset="0"/>
              <a:cs typeface="Times New Roman" panose="02020603050405020304" pitchFamily="18" charset="0"/>
            </a:endParaRPr>
          </a:p>
        </p:txBody>
      </p:sp>
      <p:sp>
        <p:nvSpPr>
          <p:cNvPr id="27" name="Rectangle 6"/>
          <p:cNvSpPr/>
          <p:nvPr/>
        </p:nvSpPr>
        <p:spPr>
          <a:xfrm>
            <a:off x="7543800" y="5200650"/>
            <a:ext cx="1447800" cy="5905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Final customers </a:t>
            </a:r>
          </a:p>
        </p:txBody>
      </p:sp>
      <p:sp>
        <p:nvSpPr>
          <p:cNvPr id="28" name="Rectangle 10"/>
          <p:cNvSpPr/>
          <p:nvPr/>
        </p:nvSpPr>
        <p:spPr>
          <a:xfrm>
            <a:off x="228600" y="5316538"/>
            <a:ext cx="1143000" cy="3683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Producer</a:t>
            </a:r>
          </a:p>
        </p:txBody>
      </p:sp>
      <p:sp>
        <p:nvSpPr>
          <p:cNvPr id="29" name="Rectangle 12"/>
          <p:cNvSpPr/>
          <p:nvPr/>
        </p:nvSpPr>
        <p:spPr>
          <a:xfrm>
            <a:off x="5029200" y="5295900"/>
            <a:ext cx="1447800" cy="3698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Retailer(s)</a:t>
            </a:r>
          </a:p>
        </p:txBody>
      </p:sp>
      <p:sp>
        <p:nvSpPr>
          <p:cNvPr id="30" name="Rectangle 12"/>
          <p:cNvSpPr/>
          <p:nvPr/>
        </p:nvSpPr>
        <p:spPr>
          <a:xfrm>
            <a:off x="2438400" y="5303838"/>
            <a:ext cx="1676400" cy="3698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Wholesaler(s)</a:t>
            </a:r>
          </a:p>
        </p:txBody>
      </p:sp>
      <p:sp>
        <p:nvSpPr>
          <p:cNvPr id="31" name="Right Arrow 7"/>
          <p:cNvSpPr/>
          <p:nvPr/>
        </p:nvSpPr>
        <p:spPr>
          <a:xfrm>
            <a:off x="1371600" y="5272088"/>
            <a:ext cx="10668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32" name="Right Arrow 7"/>
          <p:cNvSpPr/>
          <p:nvPr/>
        </p:nvSpPr>
        <p:spPr>
          <a:xfrm>
            <a:off x="4191000" y="5286375"/>
            <a:ext cx="8382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33" name="Right Arrow 7"/>
          <p:cNvSpPr/>
          <p:nvPr/>
        </p:nvSpPr>
        <p:spPr>
          <a:xfrm>
            <a:off x="6477000" y="5286375"/>
            <a:ext cx="10668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34" name="文字方塊 33"/>
          <p:cNvSpPr txBox="1">
            <a:spLocks noChangeArrowheads="1"/>
          </p:cNvSpPr>
          <p:nvPr/>
        </p:nvSpPr>
        <p:spPr bwMode="auto">
          <a:xfrm>
            <a:off x="381000" y="4191000"/>
            <a:ext cx="6096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A snack producer</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759 store  consumers</a:t>
            </a:r>
            <a:endParaRPr lang="zh-HK" altLang="en-US"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6" name="文字方塊 35"/>
          <p:cNvSpPr txBox="1">
            <a:spLocks noChangeArrowheads="1"/>
          </p:cNvSpPr>
          <p:nvPr/>
        </p:nvSpPr>
        <p:spPr bwMode="auto">
          <a:xfrm>
            <a:off x="381000" y="5772150"/>
            <a:ext cx="830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Coca cola company			</a:t>
            </a: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various retailers  consumers </a:t>
            </a:r>
            <a:endParaRPr lang="zh-HK" altLang="en-US"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 name="向右箭號 6"/>
          <p:cNvSpPr/>
          <p:nvPr/>
        </p:nvSpPr>
        <p:spPr>
          <a:xfrm>
            <a:off x="7437438" y="2946400"/>
            <a:ext cx="3048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9" name="文字方塊 8"/>
          <p:cNvSpPr txBox="1">
            <a:spLocks noChangeArrowheads="1"/>
          </p:cNvSpPr>
          <p:nvPr/>
        </p:nvSpPr>
        <p:spPr bwMode="auto">
          <a:xfrm>
            <a:off x="7848600" y="2862263"/>
            <a:ext cx="1066800" cy="6461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Channel conflict </a:t>
            </a:r>
            <a:endParaRPr lang="zh-HK" altLang="en-US"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10</a:t>
            </a:fld>
            <a:endParaRPr lang="en-US"/>
          </a:p>
        </p:txBody>
      </p:sp>
    </p:spTree>
    <p:extLst>
      <p:ext uri="{BB962C8B-B14F-4D97-AF65-F5344CB8AC3E}">
        <p14:creationId xmlns:p14="http://schemas.microsoft.com/office/powerpoint/2010/main" val="39025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fltVal val="0"/>
                                          </p:val>
                                        </p:tav>
                                        <p:tav tm="100000">
                                          <p:val>
                                            <p:strVal val="#ppt_w"/>
                                          </p:val>
                                        </p:tav>
                                      </p:tavLst>
                                    </p:anim>
                                    <p:anim calcmode="lin" valueType="num">
                                      <p:cBhvr>
                                        <p:cTn id="16" dur="1000" fill="hold"/>
                                        <p:tgtEl>
                                          <p:spTgt spid="23"/>
                                        </p:tgtEl>
                                        <p:attrNameLst>
                                          <p:attrName>ppt_h</p:attrName>
                                        </p:attrNameLst>
                                      </p:cBhvr>
                                      <p:tavLst>
                                        <p:tav tm="0">
                                          <p:val>
                                            <p:fltVal val="0"/>
                                          </p:val>
                                        </p:tav>
                                        <p:tav tm="100000">
                                          <p:val>
                                            <p:strVal val="#ppt_h"/>
                                          </p:val>
                                        </p:tav>
                                      </p:tavLst>
                                    </p:anim>
                                    <p:anim calcmode="lin" valueType="num">
                                      <p:cBhvr>
                                        <p:cTn id="17" dur="1000" fill="hold"/>
                                        <p:tgtEl>
                                          <p:spTgt spid="23"/>
                                        </p:tgtEl>
                                        <p:attrNameLst>
                                          <p:attrName>style.rotation</p:attrName>
                                        </p:attrNameLst>
                                      </p:cBhvr>
                                      <p:tavLst>
                                        <p:tav tm="0">
                                          <p:val>
                                            <p:fltVal val="90"/>
                                          </p:val>
                                        </p:tav>
                                        <p:tav tm="100000">
                                          <p:val>
                                            <p:fltVal val="0"/>
                                          </p:val>
                                        </p:tav>
                                      </p:tavLst>
                                    </p:anim>
                                    <p:animEffect transition="in" filter="fade">
                                      <p:cBhvr>
                                        <p:cTn id="18" dur="1000"/>
                                        <p:tgtEl>
                                          <p:spTgt spid="23"/>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fltVal val="0"/>
                                          </p:val>
                                        </p:tav>
                                        <p:tav tm="100000">
                                          <p:val>
                                            <p:strVal val="#ppt_w"/>
                                          </p:val>
                                        </p:tav>
                                      </p:tavLst>
                                    </p:anim>
                                    <p:anim calcmode="lin" valueType="num">
                                      <p:cBhvr>
                                        <p:cTn id="28" dur="1000" fill="hold"/>
                                        <p:tgtEl>
                                          <p:spTgt spid="31"/>
                                        </p:tgtEl>
                                        <p:attrNameLst>
                                          <p:attrName>ppt_h</p:attrName>
                                        </p:attrNameLst>
                                      </p:cBhvr>
                                      <p:tavLst>
                                        <p:tav tm="0">
                                          <p:val>
                                            <p:fltVal val="0"/>
                                          </p:val>
                                        </p:tav>
                                        <p:tav tm="100000">
                                          <p:val>
                                            <p:strVal val="#ppt_h"/>
                                          </p:val>
                                        </p:tav>
                                      </p:tavLst>
                                    </p:anim>
                                    <p:anim calcmode="lin" valueType="num">
                                      <p:cBhvr>
                                        <p:cTn id="29" dur="1000" fill="hold"/>
                                        <p:tgtEl>
                                          <p:spTgt spid="31"/>
                                        </p:tgtEl>
                                        <p:attrNameLst>
                                          <p:attrName>style.rotation</p:attrName>
                                        </p:attrNameLst>
                                      </p:cBhvr>
                                      <p:tavLst>
                                        <p:tav tm="0">
                                          <p:val>
                                            <p:fltVal val="90"/>
                                          </p:val>
                                        </p:tav>
                                        <p:tav tm="100000">
                                          <p:val>
                                            <p:fltVal val="0"/>
                                          </p:val>
                                        </p:tav>
                                      </p:tavLst>
                                    </p:anim>
                                    <p:animEffect transition="in" filter="fade">
                                      <p:cBhvr>
                                        <p:cTn id="30" dur="1000"/>
                                        <p:tgtEl>
                                          <p:spTgt spid="31"/>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1000" fill="hold"/>
                                        <p:tgtEl>
                                          <p:spTgt spid="30"/>
                                        </p:tgtEl>
                                        <p:attrNameLst>
                                          <p:attrName>ppt_w</p:attrName>
                                        </p:attrNameLst>
                                      </p:cBhvr>
                                      <p:tavLst>
                                        <p:tav tm="0">
                                          <p:val>
                                            <p:fltVal val="0"/>
                                          </p:val>
                                        </p:tav>
                                        <p:tav tm="100000">
                                          <p:val>
                                            <p:strVal val="#ppt_w"/>
                                          </p:val>
                                        </p:tav>
                                      </p:tavLst>
                                    </p:anim>
                                    <p:anim calcmode="lin" valueType="num">
                                      <p:cBhvr>
                                        <p:cTn id="34" dur="1000" fill="hold"/>
                                        <p:tgtEl>
                                          <p:spTgt spid="30"/>
                                        </p:tgtEl>
                                        <p:attrNameLst>
                                          <p:attrName>ppt_h</p:attrName>
                                        </p:attrNameLst>
                                      </p:cBhvr>
                                      <p:tavLst>
                                        <p:tav tm="0">
                                          <p:val>
                                            <p:fltVal val="0"/>
                                          </p:val>
                                        </p:tav>
                                        <p:tav tm="100000">
                                          <p:val>
                                            <p:strVal val="#ppt_h"/>
                                          </p:val>
                                        </p:tav>
                                      </p:tavLst>
                                    </p:anim>
                                    <p:anim calcmode="lin" valueType="num">
                                      <p:cBhvr>
                                        <p:cTn id="35" dur="1000" fill="hold"/>
                                        <p:tgtEl>
                                          <p:spTgt spid="30"/>
                                        </p:tgtEl>
                                        <p:attrNameLst>
                                          <p:attrName>style.rotation</p:attrName>
                                        </p:attrNameLst>
                                      </p:cBhvr>
                                      <p:tavLst>
                                        <p:tav tm="0">
                                          <p:val>
                                            <p:fltVal val="90"/>
                                          </p:val>
                                        </p:tav>
                                        <p:tav tm="100000">
                                          <p:val>
                                            <p:fltVal val="0"/>
                                          </p:val>
                                        </p:tav>
                                      </p:tavLst>
                                    </p:anim>
                                    <p:animEffect transition="in" filter="fade">
                                      <p:cBhvr>
                                        <p:cTn id="36" dur="1000"/>
                                        <p:tgtEl>
                                          <p:spTgt spid="30"/>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1000" fill="hold"/>
                                        <p:tgtEl>
                                          <p:spTgt spid="32"/>
                                        </p:tgtEl>
                                        <p:attrNameLst>
                                          <p:attrName>ppt_w</p:attrName>
                                        </p:attrNameLst>
                                      </p:cBhvr>
                                      <p:tavLst>
                                        <p:tav tm="0">
                                          <p:val>
                                            <p:fltVal val="0"/>
                                          </p:val>
                                        </p:tav>
                                        <p:tav tm="100000">
                                          <p:val>
                                            <p:strVal val="#ppt_w"/>
                                          </p:val>
                                        </p:tav>
                                      </p:tavLst>
                                    </p:anim>
                                    <p:anim calcmode="lin" valueType="num">
                                      <p:cBhvr>
                                        <p:cTn id="40" dur="1000" fill="hold"/>
                                        <p:tgtEl>
                                          <p:spTgt spid="32"/>
                                        </p:tgtEl>
                                        <p:attrNameLst>
                                          <p:attrName>ppt_h</p:attrName>
                                        </p:attrNameLst>
                                      </p:cBhvr>
                                      <p:tavLst>
                                        <p:tav tm="0">
                                          <p:val>
                                            <p:fltVal val="0"/>
                                          </p:val>
                                        </p:tav>
                                        <p:tav tm="100000">
                                          <p:val>
                                            <p:strVal val="#ppt_h"/>
                                          </p:val>
                                        </p:tav>
                                      </p:tavLst>
                                    </p:anim>
                                    <p:anim calcmode="lin" valueType="num">
                                      <p:cBhvr>
                                        <p:cTn id="41" dur="1000" fill="hold"/>
                                        <p:tgtEl>
                                          <p:spTgt spid="32"/>
                                        </p:tgtEl>
                                        <p:attrNameLst>
                                          <p:attrName>style.rotation</p:attrName>
                                        </p:attrNameLst>
                                      </p:cBhvr>
                                      <p:tavLst>
                                        <p:tav tm="0">
                                          <p:val>
                                            <p:fltVal val="90"/>
                                          </p:val>
                                        </p:tav>
                                        <p:tav tm="100000">
                                          <p:val>
                                            <p:fltVal val="0"/>
                                          </p:val>
                                        </p:tav>
                                      </p:tavLst>
                                    </p:anim>
                                    <p:animEffect transition="in" filter="fade">
                                      <p:cBhvr>
                                        <p:cTn id="42" dur="1000"/>
                                        <p:tgtEl>
                                          <p:spTgt spid="3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1000" fill="hold"/>
                                        <p:tgtEl>
                                          <p:spTgt spid="29"/>
                                        </p:tgtEl>
                                        <p:attrNameLst>
                                          <p:attrName>ppt_w</p:attrName>
                                        </p:attrNameLst>
                                      </p:cBhvr>
                                      <p:tavLst>
                                        <p:tav tm="0">
                                          <p:val>
                                            <p:fltVal val="0"/>
                                          </p:val>
                                        </p:tav>
                                        <p:tav tm="100000">
                                          <p:val>
                                            <p:strVal val="#ppt_w"/>
                                          </p:val>
                                        </p:tav>
                                      </p:tavLst>
                                    </p:anim>
                                    <p:anim calcmode="lin" valueType="num">
                                      <p:cBhvr>
                                        <p:cTn id="46" dur="1000" fill="hold"/>
                                        <p:tgtEl>
                                          <p:spTgt spid="29"/>
                                        </p:tgtEl>
                                        <p:attrNameLst>
                                          <p:attrName>ppt_h</p:attrName>
                                        </p:attrNameLst>
                                      </p:cBhvr>
                                      <p:tavLst>
                                        <p:tav tm="0">
                                          <p:val>
                                            <p:fltVal val="0"/>
                                          </p:val>
                                        </p:tav>
                                        <p:tav tm="100000">
                                          <p:val>
                                            <p:strVal val="#ppt_h"/>
                                          </p:val>
                                        </p:tav>
                                      </p:tavLst>
                                    </p:anim>
                                    <p:anim calcmode="lin" valueType="num">
                                      <p:cBhvr>
                                        <p:cTn id="47" dur="1000" fill="hold"/>
                                        <p:tgtEl>
                                          <p:spTgt spid="29"/>
                                        </p:tgtEl>
                                        <p:attrNameLst>
                                          <p:attrName>style.rotation</p:attrName>
                                        </p:attrNameLst>
                                      </p:cBhvr>
                                      <p:tavLst>
                                        <p:tav tm="0">
                                          <p:val>
                                            <p:fltVal val="90"/>
                                          </p:val>
                                        </p:tav>
                                        <p:tav tm="100000">
                                          <p:val>
                                            <p:fltVal val="0"/>
                                          </p:val>
                                        </p:tav>
                                      </p:tavLst>
                                    </p:anim>
                                    <p:animEffect transition="in" filter="fade">
                                      <p:cBhvr>
                                        <p:cTn id="48" dur="1000"/>
                                        <p:tgtEl>
                                          <p:spTgt spid="2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0" fill="hold"/>
                                        <p:tgtEl>
                                          <p:spTgt spid="33"/>
                                        </p:tgtEl>
                                        <p:attrNameLst>
                                          <p:attrName>ppt_w</p:attrName>
                                        </p:attrNameLst>
                                      </p:cBhvr>
                                      <p:tavLst>
                                        <p:tav tm="0">
                                          <p:val>
                                            <p:fltVal val="0"/>
                                          </p:val>
                                        </p:tav>
                                        <p:tav tm="100000">
                                          <p:val>
                                            <p:strVal val="#ppt_w"/>
                                          </p:val>
                                        </p:tav>
                                      </p:tavLst>
                                    </p:anim>
                                    <p:anim calcmode="lin" valueType="num">
                                      <p:cBhvr>
                                        <p:cTn id="52" dur="1000" fill="hold"/>
                                        <p:tgtEl>
                                          <p:spTgt spid="33"/>
                                        </p:tgtEl>
                                        <p:attrNameLst>
                                          <p:attrName>ppt_h</p:attrName>
                                        </p:attrNameLst>
                                      </p:cBhvr>
                                      <p:tavLst>
                                        <p:tav tm="0">
                                          <p:val>
                                            <p:fltVal val="0"/>
                                          </p:val>
                                        </p:tav>
                                        <p:tav tm="100000">
                                          <p:val>
                                            <p:strVal val="#ppt_h"/>
                                          </p:val>
                                        </p:tav>
                                      </p:tavLst>
                                    </p:anim>
                                    <p:anim calcmode="lin" valueType="num">
                                      <p:cBhvr>
                                        <p:cTn id="53" dur="1000" fill="hold"/>
                                        <p:tgtEl>
                                          <p:spTgt spid="33"/>
                                        </p:tgtEl>
                                        <p:attrNameLst>
                                          <p:attrName>style.rotation</p:attrName>
                                        </p:attrNameLst>
                                      </p:cBhvr>
                                      <p:tavLst>
                                        <p:tav tm="0">
                                          <p:val>
                                            <p:fltVal val="90"/>
                                          </p:val>
                                        </p:tav>
                                        <p:tav tm="100000">
                                          <p:val>
                                            <p:fltVal val="0"/>
                                          </p:val>
                                        </p:tav>
                                      </p:tavLst>
                                    </p:anim>
                                    <p:animEffect transition="in" filter="fade">
                                      <p:cBhvr>
                                        <p:cTn id="54" dur="1000"/>
                                        <p:tgtEl>
                                          <p:spTgt spid="33"/>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1000" fill="hold"/>
                                        <p:tgtEl>
                                          <p:spTgt spid="27"/>
                                        </p:tgtEl>
                                        <p:attrNameLst>
                                          <p:attrName>ppt_w</p:attrName>
                                        </p:attrNameLst>
                                      </p:cBhvr>
                                      <p:tavLst>
                                        <p:tav tm="0">
                                          <p:val>
                                            <p:fltVal val="0"/>
                                          </p:val>
                                        </p:tav>
                                        <p:tav tm="100000">
                                          <p:val>
                                            <p:strVal val="#ppt_w"/>
                                          </p:val>
                                        </p:tav>
                                      </p:tavLst>
                                    </p:anim>
                                    <p:anim calcmode="lin" valueType="num">
                                      <p:cBhvr>
                                        <p:cTn id="58" dur="1000" fill="hold"/>
                                        <p:tgtEl>
                                          <p:spTgt spid="27"/>
                                        </p:tgtEl>
                                        <p:attrNameLst>
                                          <p:attrName>ppt_h</p:attrName>
                                        </p:attrNameLst>
                                      </p:cBhvr>
                                      <p:tavLst>
                                        <p:tav tm="0">
                                          <p:val>
                                            <p:fltVal val="0"/>
                                          </p:val>
                                        </p:tav>
                                        <p:tav tm="100000">
                                          <p:val>
                                            <p:strVal val="#ppt_h"/>
                                          </p:val>
                                        </p:tav>
                                      </p:tavLst>
                                    </p:anim>
                                    <p:anim calcmode="lin" valueType="num">
                                      <p:cBhvr>
                                        <p:cTn id="59" dur="1000" fill="hold"/>
                                        <p:tgtEl>
                                          <p:spTgt spid="27"/>
                                        </p:tgtEl>
                                        <p:attrNameLst>
                                          <p:attrName>style.rotation</p:attrName>
                                        </p:attrNameLst>
                                      </p:cBhvr>
                                      <p:tavLst>
                                        <p:tav tm="0">
                                          <p:val>
                                            <p:fltVal val="90"/>
                                          </p:val>
                                        </p:tav>
                                        <p:tav tm="100000">
                                          <p:val>
                                            <p:fltVal val="0"/>
                                          </p:val>
                                        </p:tav>
                                      </p:tavLst>
                                    </p:anim>
                                    <p:animEffect transition="in" filter="fade">
                                      <p:cBhvr>
                                        <p:cTn id="60" dur="1000"/>
                                        <p:tgtEl>
                                          <p:spTgt spid="2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1000" fill="hold"/>
                                        <p:tgtEl>
                                          <p:spTgt spid="36"/>
                                        </p:tgtEl>
                                        <p:attrNameLst>
                                          <p:attrName>ppt_w</p:attrName>
                                        </p:attrNameLst>
                                      </p:cBhvr>
                                      <p:tavLst>
                                        <p:tav tm="0">
                                          <p:val>
                                            <p:fltVal val="0"/>
                                          </p:val>
                                        </p:tav>
                                        <p:tav tm="100000">
                                          <p:val>
                                            <p:strVal val="#ppt_w"/>
                                          </p:val>
                                        </p:tav>
                                      </p:tavLst>
                                    </p:anim>
                                    <p:anim calcmode="lin" valueType="num">
                                      <p:cBhvr>
                                        <p:cTn id="64" dur="1000" fill="hold"/>
                                        <p:tgtEl>
                                          <p:spTgt spid="36"/>
                                        </p:tgtEl>
                                        <p:attrNameLst>
                                          <p:attrName>ppt_h</p:attrName>
                                        </p:attrNameLst>
                                      </p:cBhvr>
                                      <p:tavLst>
                                        <p:tav tm="0">
                                          <p:val>
                                            <p:fltVal val="0"/>
                                          </p:val>
                                        </p:tav>
                                        <p:tav tm="100000">
                                          <p:val>
                                            <p:strVal val="#ppt_h"/>
                                          </p:val>
                                        </p:tav>
                                      </p:tavLst>
                                    </p:anim>
                                    <p:anim calcmode="lin" valueType="num">
                                      <p:cBhvr>
                                        <p:cTn id="65" dur="1000" fill="hold"/>
                                        <p:tgtEl>
                                          <p:spTgt spid="36"/>
                                        </p:tgtEl>
                                        <p:attrNameLst>
                                          <p:attrName>style.rotation</p:attrName>
                                        </p:attrNameLst>
                                      </p:cBhvr>
                                      <p:tavLst>
                                        <p:tav tm="0">
                                          <p:val>
                                            <p:fltVal val="90"/>
                                          </p:val>
                                        </p:tav>
                                        <p:tav tm="100000">
                                          <p:val>
                                            <p:fltVal val="0"/>
                                          </p:val>
                                        </p:tav>
                                      </p:tavLst>
                                    </p:anim>
                                    <p:animEffect transition="in" filter="fade">
                                      <p:cBhvr>
                                        <p:cTn id="66" dur="1000"/>
                                        <p:tgtEl>
                                          <p:spTgt spid="36"/>
                                        </p:tgtEl>
                                      </p:cBhvr>
                                    </p:animEffect>
                                  </p:childTnLst>
                                </p:cTn>
                              </p:par>
                              <p:par>
                                <p:cTn id="67" presetID="45"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2000"/>
                                        <p:tgtEl>
                                          <p:spTgt spid="7"/>
                                        </p:tgtEl>
                                      </p:cBhvr>
                                    </p:animEffect>
                                    <p:anim calcmode="lin" valueType="num">
                                      <p:cBhvr>
                                        <p:cTn id="70" dur="2000" fill="hold"/>
                                        <p:tgtEl>
                                          <p:spTgt spid="7"/>
                                        </p:tgtEl>
                                        <p:attrNameLst>
                                          <p:attrName>ppt_w</p:attrName>
                                        </p:attrNameLst>
                                      </p:cBhvr>
                                      <p:tavLst>
                                        <p:tav tm="0" fmla="#ppt_w*sin(2.5*pi*$)">
                                          <p:val>
                                            <p:fltVal val="0"/>
                                          </p:val>
                                        </p:tav>
                                        <p:tav tm="100000">
                                          <p:val>
                                            <p:fltVal val="1"/>
                                          </p:val>
                                        </p:tav>
                                      </p:tavLst>
                                    </p:anim>
                                    <p:anim calcmode="lin" valueType="num">
                                      <p:cBhvr>
                                        <p:cTn id="71" dur="2000" fill="hold"/>
                                        <p:tgtEl>
                                          <p:spTgt spid="7"/>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2000"/>
                                        <p:tgtEl>
                                          <p:spTgt spid="9"/>
                                        </p:tgtEl>
                                      </p:cBhvr>
                                    </p:animEffect>
                                    <p:anim calcmode="lin" valueType="num">
                                      <p:cBhvr>
                                        <p:cTn id="75" dur="2000" fill="hold"/>
                                        <p:tgtEl>
                                          <p:spTgt spid="9"/>
                                        </p:tgtEl>
                                        <p:attrNameLst>
                                          <p:attrName>ppt_w</p:attrName>
                                        </p:attrNameLst>
                                      </p:cBhvr>
                                      <p:tavLst>
                                        <p:tav tm="0" fmla="#ppt_w*sin(2.5*pi*$)">
                                          <p:val>
                                            <p:fltVal val="0"/>
                                          </p:val>
                                        </p:tav>
                                        <p:tav tm="100000">
                                          <p:val>
                                            <p:fltVal val="1"/>
                                          </p:val>
                                        </p:tav>
                                      </p:tavLst>
                                    </p:anim>
                                    <p:anim calcmode="lin" valueType="num">
                                      <p:cBhvr>
                                        <p:cTn id="76"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1" grpId="0" animBg="1"/>
      <p:bldP spid="32" grpId="0" animBg="1"/>
      <p:bldP spid="33" grpId="0" animBg="1"/>
      <p:bldP spid="34" grpId="0"/>
      <p:bldP spid="36" grpId="0"/>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p:txBody>
          <a:bodyPr>
            <a:normAutofit/>
          </a:bodyPr>
          <a:lstStyle/>
          <a:p>
            <a:r>
              <a:rPr lang="en-US" altLang="en-US" sz="2800" dirty="0">
                <a:latin typeface="Times New Roman" panose="02020603050405020304" pitchFamily="18" charset="0"/>
                <a:cs typeface="Times New Roman" panose="02020603050405020304" pitchFamily="18" charset="0"/>
              </a:rPr>
              <a:t>Types of distribution channel:</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Multiple (dual) </a:t>
            </a:r>
            <a:r>
              <a:rPr lang="en-US" altLang="en-US" sz="2800">
                <a:latin typeface="Times New Roman" panose="02020603050405020304" pitchFamily="18" charset="0"/>
                <a:cs typeface="Times New Roman" panose="02020603050405020304" pitchFamily="18" charset="0"/>
              </a:rPr>
              <a:t>distribution system</a:t>
            </a:r>
            <a:endParaRPr lang="zh-HK" altLang="en-US" sz="28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4579" name="內容版面配置區 2"/>
          <p:cNvSpPr>
            <a:spLocks noGrp="1"/>
          </p:cNvSpPr>
          <p:nvPr>
            <p:ph idx="1"/>
          </p:nvPr>
        </p:nvSpPr>
        <p:spPr>
          <a:xfrm>
            <a:off x="457200" y="1874838"/>
            <a:ext cx="8229600" cy="4525962"/>
          </a:xfrm>
        </p:spPr>
        <p:txBody>
          <a:bodyPr/>
          <a:lstStyle/>
          <a:p>
            <a:r>
              <a:rPr lang="en-US" altLang="zh-HK" sz="24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Multiple (dual) distribution system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refers to a distribution in which a single firm sets up two or more distribution channels</a:t>
            </a:r>
            <a:r>
              <a:rPr lang="en-US" altLang="zh-HK" sz="2400" b="1" dirty="0">
                <a:solidFill>
                  <a:srgbClr val="00B050"/>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to reach one or more customer segments. </a:t>
            </a:r>
          </a:p>
          <a:p>
            <a:endParaRPr lang="zh-HK" altLang="en-US" dirty="0">
              <a:ea typeface="新細明體" panose="02020500000000000000" pitchFamily="18" charset="-120"/>
              <a:cs typeface="Times New Roman" panose="02020603050405020304" pitchFamily="18" charset="0"/>
            </a:endParaRPr>
          </a:p>
        </p:txBody>
      </p:sp>
      <p:sp>
        <p:nvSpPr>
          <p:cNvPr id="24580"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B8EB23AA-EF34-4832-8113-903010DBE41D}" type="slidenum">
              <a:rPr lang="en-US" altLang="zh-HK" sz="1200">
                <a:latin typeface="Arial" panose="020B0604020202020204" pitchFamily="34" charset="0"/>
                <a:ea typeface="新細明體" panose="02020500000000000000" pitchFamily="18" charset="-120"/>
              </a:rPr>
              <a:pPr>
                <a:spcBef>
                  <a:spcPct val="0"/>
                </a:spcBef>
                <a:buClrTx/>
                <a:buFontTx/>
                <a:buNone/>
              </a:pPr>
              <a:t>11</a:t>
            </a:fld>
            <a:endParaRPr lang="en-US" altLang="zh-HK" sz="1200">
              <a:latin typeface="Arial" panose="020B0604020202020204" pitchFamily="34" charset="0"/>
              <a:ea typeface="新細明體" panose="02020500000000000000" pitchFamily="18" charset="-120"/>
            </a:endParaRPr>
          </a:p>
        </p:txBody>
      </p:sp>
      <p:sp>
        <p:nvSpPr>
          <p:cNvPr id="5" name="Rectangle 4"/>
          <p:cNvSpPr/>
          <p:nvPr/>
        </p:nvSpPr>
        <p:spPr>
          <a:xfrm>
            <a:off x="152400" y="3886200"/>
            <a:ext cx="14478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Producer</a:t>
            </a:r>
          </a:p>
        </p:txBody>
      </p:sp>
      <p:sp>
        <p:nvSpPr>
          <p:cNvPr id="6" name="Rectangle 5"/>
          <p:cNvSpPr/>
          <p:nvPr/>
        </p:nvSpPr>
        <p:spPr>
          <a:xfrm>
            <a:off x="2057400" y="3505200"/>
            <a:ext cx="304800" cy="1524000"/>
          </a:xfrm>
          <a:prstGeom prst="rect">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7" name="Rectangle 6"/>
          <p:cNvSpPr/>
          <p:nvPr/>
        </p:nvSpPr>
        <p:spPr>
          <a:xfrm rot="5400000">
            <a:off x="1733550" y="4095750"/>
            <a:ext cx="304800" cy="342900"/>
          </a:xfrm>
          <a:prstGeom prst="rect">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8" name="Right Arrow 7"/>
          <p:cNvSpPr/>
          <p:nvPr/>
        </p:nvSpPr>
        <p:spPr>
          <a:xfrm>
            <a:off x="2362200" y="3360738"/>
            <a:ext cx="1493838"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9" name="Right Arrow 11"/>
          <p:cNvSpPr/>
          <p:nvPr/>
        </p:nvSpPr>
        <p:spPr>
          <a:xfrm>
            <a:off x="2362200" y="4572000"/>
            <a:ext cx="1420813"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0" name="Rectangle 12"/>
          <p:cNvSpPr/>
          <p:nvPr/>
        </p:nvSpPr>
        <p:spPr>
          <a:xfrm>
            <a:off x="3859213" y="4657725"/>
            <a:ext cx="1703387"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latin typeface="Times New Roman" pitchFamily="18" charset="0"/>
                <a:cs typeface="Times New Roman" pitchFamily="18" charset="0"/>
              </a:rPr>
              <a:t>Retailers</a:t>
            </a:r>
          </a:p>
        </p:txBody>
      </p:sp>
      <p:sp>
        <p:nvSpPr>
          <p:cNvPr id="11" name="Rectangle 18"/>
          <p:cNvSpPr/>
          <p:nvPr/>
        </p:nvSpPr>
        <p:spPr>
          <a:xfrm>
            <a:off x="7391400" y="3352800"/>
            <a:ext cx="1638300" cy="16764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latin typeface="Times New Roman" pitchFamily="18" charset="0"/>
                <a:cs typeface="Times New Roman" pitchFamily="18" charset="0"/>
              </a:rPr>
              <a:t>Consumers</a:t>
            </a:r>
          </a:p>
        </p:txBody>
      </p:sp>
      <p:sp>
        <p:nvSpPr>
          <p:cNvPr id="12" name="Right Arrow 21"/>
          <p:cNvSpPr/>
          <p:nvPr/>
        </p:nvSpPr>
        <p:spPr>
          <a:xfrm>
            <a:off x="5638800" y="4572000"/>
            <a:ext cx="1735138"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4" name="文字方塊 13"/>
          <p:cNvSpPr txBox="1"/>
          <p:nvPr/>
        </p:nvSpPr>
        <p:spPr>
          <a:xfrm>
            <a:off x="228600" y="2967038"/>
            <a:ext cx="2438400" cy="461962"/>
          </a:xfrm>
          <a:prstGeom prst="rect">
            <a:avLst/>
          </a:prstGeom>
          <a:noFill/>
        </p:spPr>
        <p:txBody>
          <a:bodyPr>
            <a:spAutoFit/>
          </a:bodyPr>
          <a:lstStyle/>
          <a:p>
            <a:pPr>
              <a:defRPr/>
            </a:pPr>
            <a:r>
              <a:rPr lang="en-US" altLang="zh-HK" sz="24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Simple Example</a:t>
            </a:r>
            <a:endParaRPr lang="zh-HK" altLang="en-US" sz="24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4596" name="圖片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383088"/>
            <a:ext cx="73501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2"/>
          <p:cNvSpPr/>
          <p:nvPr/>
        </p:nvSpPr>
        <p:spPr>
          <a:xfrm>
            <a:off x="3859213" y="3200400"/>
            <a:ext cx="1703387" cy="7699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latin typeface="Times New Roman" pitchFamily="18" charset="0"/>
                <a:cs typeface="Times New Roman" pitchFamily="18" charset="0"/>
              </a:rPr>
              <a:t>Clinics &amp; hospitals</a:t>
            </a:r>
          </a:p>
        </p:txBody>
      </p:sp>
      <p:sp>
        <p:nvSpPr>
          <p:cNvPr id="24" name="Right Arrow 21"/>
          <p:cNvSpPr/>
          <p:nvPr/>
        </p:nvSpPr>
        <p:spPr>
          <a:xfrm>
            <a:off x="5638800" y="3352800"/>
            <a:ext cx="1735138"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pic>
        <p:nvPicPr>
          <p:cNvPr id="24599" name="圖片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4013" y="2976563"/>
            <a:ext cx="928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圖片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86450" y="4945063"/>
            <a:ext cx="55403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圖片 2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788" y="5094288"/>
            <a:ext cx="12207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圖片 2"/>
          <p:cNvPicPr>
            <a:picLocks noChangeAspect="1"/>
          </p:cNvPicPr>
          <p:nvPr/>
        </p:nvPicPr>
        <p:blipFill>
          <a:blip r:embed="rId7"/>
          <a:stretch>
            <a:fillRect/>
          </a:stretch>
        </p:blipFill>
        <p:spPr>
          <a:xfrm>
            <a:off x="6380162" y="2971414"/>
            <a:ext cx="1417946" cy="417921"/>
          </a:xfrm>
          <a:prstGeom prst="rect">
            <a:avLst/>
          </a:prstGeom>
        </p:spPr>
      </p:pic>
    </p:spTree>
    <p:extLst>
      <p:ext uri="{BB962C8B-B14F-4D97-AF65-F5344CB8AC3E}">
        <p14:creationId xmlns:p14="http://schemas.microsoft.com/office/powerpoint/2010/main" val="137513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p:cNvSpPr>
          <p:nvPr>
            <p:ph type="title"/>
          </p:nvPr>
        </p:nvSpPr>
        <p:spPr/>
        <p:txBody>
          <a:bodyPr>
            <a:normAutofit/>
          </a:bodyPr>
          <a:lstStyle/>
          <a:p>
            <a:r>
              <a:rPr lang="en-US" altLang="zh-HK" sz="4000" dirty="0">
                <a:latin typeface="Times New Roman" panose="02020603050405020304" pitchFamily="18" charset="0"/>
                <a:ea typeface="新細明體" panose="02020500000000000000" pitchFamily="18" charset="-120"/>
                <a:cs typeface="Times New Roman" panose="02020603050405020304" pitchFamily="18" charset="0"/>
              </a:rPr>
              <a:t>Channel Conflict</a:t>
            </a:r>
            <a:endParaRPr lang="zh-HK" altLang="en-US" sz="4000" dirty="0">
              <a:ea typeface="新細明體" panose="02020500000000000000" pitchFamily="18" charset="-120"/>
              <a:cs typeface="Times New Roman" panose="02020603050405020304" pitchFamily="18" charset="0"/>
            </a:endParaRPr>
          </a:p>
        </p:txBody>
      </p:sp>
      <p:sp>
        <p:nvSpPr>
          <p:cNvPr id="3" name="內容版面配置區 2"/>
          <p:cNvSpPr>
            <a:spLocks noGrp="1"/>
          </p:cNvSpPr>
          <p:nvPr>
            <p:ph idx="1"/>
          </p:nvPr>
        </p:nvSpPr>
        <p:spPr/>
        <p:txBody>
          <a:bodyPr>
            <a:normAutofit/>
          </a:bodyPr>
          <a:lstStyle/>
          <a:p>
            <a:pPr>
              <a:defRPr/>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Channel conflict</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 refers to disagreement among channel members.</a:t>
            </a:r>
          </a:p>
          <a:p>
            <a:pPr>
              <a:buFont typeface="Arial" panose="020B0604020202020204" pitchFamily="34" charset="0"/>
              <a:buNone/>
              <a:defRPr/>
            </a:pPr>
            <a:endParaRPr lang="en-US" altLang="zh-HK" sz="2000" dirty="0">
              <a:latin typeface="Times New Roman" panose="02020603050405020304" pitchFamily="18" charset="0"/>
              <a:ea typeface="新細明體" panose="02020500000000000000" pitchFamily="18" charset="-120"/>
              <a:cs typeface="Times New Roman" panose="02020603050405020304" pitchFamily="18" charset="0"/>
            </a:endParaRPr>
          </a:p>
          <a:p>
            <a:pPr>
              <a:buFont typeface="Arial" panose="020B0604020202020204" pitchFamily="34" charset="0"/>
              <a:buNone/>
              <a:defRPr/>
            </a:pPr>
            <a:r>
              <a:rPr lang="en-US" altLang="zh-HK" sz="2000" i="1" u="sng" dirty="0">
                <a:effectLst>
                  <a:outerShdw blurRad="38100" dist="38100" dir="2700000" algn="tl">
                    <a:srgbClr val="C0C0C0"/>
                  </a:outerShdw>
                </a:effectLst>
                <a:latin typeface="Times New Roman" panose="02020603050405020304" pitchFamily="18" charset="0"/>
                <a:ea typeface="新細明體" panose="02020500000000000000" pitchFamily="18" charset="-120"/>
                <a:cs typeface="Times New Roman" panose="02020603050405020304" pitchFamily="18" charset="0"/>
              </a:rPr>
              <a:t>Example</a:t>
            </a:r>
          </a:p>
          <a:p>
            <a:pPr>
              <a:defRPr/>
            </a:pPr>
            <a:endParaRPr lang="en-US" altLang="zh-HK" dirty="0">
              <a:latin typeface="Times New Roman" panose="02020603050405020304" pitchFamily="18" charset="0"/>
              <a:ea typeface="新細明體" panose="02020500000000000000" pitchFamily="18" charset="-120"/>
              <a:cs typeface="Times New Roman" panose="02020603050405020304" pitchFamily="18" charset="0"/>
            </a:endParaRPr>
          </a:p>
          <a:p>
            <a:pPr>
              <a:defRPr/>
            </a:pPr>
            <a:endParaRPr lang="zh-TW" altLang="en-US" dirty="0">
              <a:latin typeface="Times New Roman" panose="02020603050405020304" pitchFamily="18" charset="0"/>
              <a:ea typeface="新細明體" panose="02020500000000000000" pitchFamily="18" charset="-120"/>
              <a:cs typeface="Times New Roman" panose="02020603050405020304" pitchFamily="18" charset="0"/>
            </a:endParaRPr>
          </a:p>
          <a:p>
            <a:pPr>
              <a:defRPr/>
            </a:pPr>
            <a:endParaRPr lang="en-US" altLang="zh-HK" dirty="0">
              <a:latin typeface="Times New Roman" panose="02020603050405020304" pitchFamily="18" charset="0"/>
              <a:ea typeface="新細明體" panose="02020500000000000000" pitchFamily="18" charset="-120"/>
              <a:cs typeface="Times New Roman" panose="02020603050405020304" pitchFamily="18" charset="0"/>
            </a:endParaRPr>
          </a:p>
          <a:p>
            <a:pPr>
              <a:defRPr/>
            </a:pPr>
            <a:endParaRPr lang="zh-HK" altLang="en-US" dirty="0">
              <a:ea typeface="新細明體" panose="02020500000000000000" pitchFamily="18" charset="-120"/>
            </a:endParaRPr>
          </a:p>
        </p:txBody>
      </p:sp>
      <p:sp>
        <p:nvSpPr>
          <p:cNvPr id="28676"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80137010-C228-4BA1-BCF7-DE846195FFBB}" type="slidenum">
              <a:rPr lang="en-US" altLang="zh-HK" sz="1200">
                <a:latin typeface="Arial" panose="020B0604020202020204" pitchFamily="34" charset="0"/>
                <a:ea typeface="新細明體" panose="02020500000000000000" pitchFamily="18" charset="-120"/>
              </a:rPr>
              <a:pPr>
                <a:spcBef>
                  <a:spcPct val="0"/>
                </a:spcBef>
                <a:buClrTx/>
                <a:buFontTx/>
                <a:buNone/>
              </a:pPr>
              <a:t>12</a:t>
            </a:fld>
            <a:endParaRPr lang="en-US" altLang="zh-HK" sz="1200" dirty="0">
              <a:latin typeface="Arial" panose="020B0604020202020204" pitchFamily="34" charset="0"/>
              <a:ea typeface="新細明體" panose="02020500000000000000" pitchFamily="18" charset="-120"/>
            </a:endParaRPr>
          </a:p>
        </p:txBody>
      </p:sp>
      <p:sp>
        <p:nvSpPr>
          <p:cNvPr id="29" name="Rectangle 6"/>
          <p:cNvSpPr/>
          <p:nvPr/>
        </p:nvSpPr>
        <p:spPr>
          <a:xfrm>
            <a:off x="7543800" y="3276600"/>
            <a:ext cx="1447800" cy="5905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Final customers </a:t>
            </a:r>
          </a:p>
        </p:txBody>
      </p:sp>
      <p:sp>
        <p:nvSpPr>
          <p:cNvPr id="30" name="Rectangle 12"/>
          <p:cNvSpPr/>
          <p:nvPr/>
        </p:nvSpPr>
        <p:spPr>
          <a:xfrm>
            <a:off x="5029200" y="3276600"/>
            <a:ext cx="1447800" cy="5905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Various retailers</a:t>
            </a:r>
          </a:p>
        </p:txBody>
      </p:sp>
      <p:sp>
        <p:nvSpPr>
          <p:cNvPr id="32" name="Right Arrow 7"/>
          <p:cNvSpPr/>
          <p:nvPr/>
        </p:nvSpPr>
        <p:spPr>
          <a:xfrm>
            <a:off x="1447800" y="3348038"/>
            <a:ext cx="728663"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33" name="Right Arrow 7"/>
          <p:cNvSpPr/>
          <p:nvPr/>
        </p:nvSpPr>
        <p:spPr>
          <a:xfrm>
            <a:off x="4191000" y="3362325"/>
            <a:ext cx="8382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34" name="Right Arrow 7"/>
          <p:cNvSpPr/>
          <p:nvPr/>
        </p:nvSpPr>
        <p:spPr>
          <a:xfrm>
            <a:off x="6477000" y="3429000"/>
            <a:ext cx="10668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pic>
        <p:nvPicPr>
          <p:cNvPr id="35" name="圖片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3302000"/>
            <a:ext cx="202723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圖片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3394075"/>
            <a:ext cx="14573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圖片 3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5638" y="4022725"/>
            <a:ext cx="639762"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圖片 3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38900" y="4003675"/>
            <a:ext cx="10668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文字方塊 46"/>
          <p:cNvSpPr txBox="1"/>
          <p:nvPr/>
        </p:nvSpPr>
        <p:spPr>
          <a:xfrm>
            <a:off x="22225" y="4216400"/>
            <a:ext cx="4016375" cy="646113"/>
          </a:xfrm>
          <a:prstGeom prst="rect">
            <a:avLst/>
          </a:prstGeom>
          <a:noFill/>
        </p:spPr>
        <p:txBody>
          <a:bodyPr>
            <a:spAutoFit/>
          </a:bodyPr>
          <a:lstStyle/>
          <a:p>
            <a:pPr>
              <a:defRPr/>
            </a:pPr>
            <a:r>
              <a:rPr lang="en-US" altLang="zh-HK" dirty="0">
                <a:latin typeface="Times New Roman" panose="02020603050405020304" pitchFamily="18" charset="0"/>
                <a:cs typeface="Times New Roman" panose="02020603050405020304" pitchFamily="18" charset="0"/>
              </a:rPr>
              <a:t>Normal retail price of coco-cola: </a:t>
            </a:r>
          </a:p>
          <a:p>
            <a:pPr marL="285750" indent="-285750">
              <a:buFont typeface="Wingdings" panose="05000000000000000000" pitchFamily="2" charset="2"/>
              <a:buChar char="Ø"/>
              <a:defRPr/>
            </a:pPr>
            <a:r>
              <a:rPr lang="en-US" altLang="zh-HK" dirty="0">
                <a:latin typeface="Times New Roman" panose="02020603050405020304" pitchFamily="18" charset="0"/>
                <a:cs typeface="Times New Roman" panose="02020603050405020304" pitchFamily="18" charset="0"/>
              </a:rPr>
              <a:t>Over $5 per bottle</a:t>
            </a:r>
            <a:endParaRPr lang="zh-HK"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526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4"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HK" sz="3600">
                <a:latin typeface="Times New Roman" panose="02020603050405020304" pitchFamily="18" charset="0"/>
                <a:ea typeface="新細明體" panose="02020500000000000000" pitchFamily="18" charset="-120"/>
                <a:cs typeface="Times New Roman" panose="02020603050405020304" pitchFamily="18" charset="0"/>
              </a:rPr>
              <a:t>Three Major Types of Marketing System</a:t>
            </a:r>
          </a:p>
        </p:txBody>
      </p:sp>
      <p:sp>
        <p:nvSpPr>
          <p:cNvPr id="3" name="Content Placeholder 2"/>
          <p:cNvSpPr>
            <a:spLocks noGrp="1"/>
          </p:cNvSpPr>
          <p:nvPr>
            <p:ph idx="1"/>
          </p:nvPr>
        </p:nvSpPr>
        <p:spPr>
          <a:xfrm>
            <a:off x="762000" y="1666875"/>
            <a:ext cx="7543800" cy="3287713"/>
          </a:xfrm>
        </p:spPr>
        <p:txBody>
          <a:bodyPr>
            <a:normAutofit fontScale="85000" lnSpcReduction="20000"/>
          </a:bodyPr>
          <a:lstStyle/>
          <a:p>
            <a:pPr marL="0" indent="0">
              <a:buFont typeface="Arial" panose="020B0604020202020204" pitchFamily="34" charset="0"/>
              <a:buNone/>
              <a:defRPr/>
            </a:pPr>
            <a:r>
              <a:rPr lang="en-US" dirty="0">
                <a:latin typeface="Times New Roman" pitchFamily="18" charset="0"/>
                <a:cs typeface="Times New Roman" pitchFamily="18" charset="0"/>
              </a:rPr>
              <a:t>Whether channel conflicts can be avoided depends on types of </a:t>
            </a:r>
            <a:r>
              <a:rPr lang="en-US" b="1" dirty="0">
                <a:latin typeface="Times New Roman" pitchFamily="18" charset="0"/>
                <a:cs typeface="Times New Roman" pitchFamily="18" charset="0"/>
              </a:rPr>
              <a:t>marketing system</a:t>
            </a:r>
            <a:r>
              <a:rPr lang="en-US" dirty="0">
                <a:latin typeface="Times New Roman" pitchFamily="18" charset="0"/>
                <a:cs typeface="Times New Roman" pitchFamily="18" charset="0"/>
              </a:rPr>
              <a:t>. </a:t>
            </a:r>
          </a:p>
          <a:p>
            <a:pPr marL="514350" indent="-514350">
              <a:buFont typeface="+mj-lt"/>
              <a:buAutoNum type="arabicPeriod"/>
              <a:defRPr/>
            </a:pPr>
            <a:r>
              <a:rPr lang="en-US" dirty="0">
                <a:latin typeface="Times New Roman" pitchFamily="18" charset="0"/>
                <a:cs typeface="Times New Roman" pitchFamily="18" charset="0"/>
              </a:rPr>
              <a:t>Conventional Marketing System</a:t>
            </a:r>
          </a:p>
          <a:p>
            <a:pPr marL="514350" indent="-514350">
              <a:buFont typeface="+mj-lt"/>
              <a:buAutoNum type="arabicPeriod"/>
              <a:defRPr/>
            </a:pPr>
            <a:r>
              <a:rPr lang="en-US" dirty="0">
                <a:latin typeface="Times New Roman" pitchFamily="18" charset="0"/>
                <a:cs typeface="Times New Roman" pitchFamily="18" charset="0"/>
              </a:rPr>
              <a:t>Horizontal Marketing System</a:t>
            </a:r>
          </a:p>
          <a:p>
            <a:pPr marL="514350" indent="-514350">
              <a:buFont typeface="+mj-lt"/>
              <a:buAutoNum type="arabicPeriod"/>
              <a:defRPr/>
            </a:pPr>
            <a:r>
              <a:rPr lang="en-US" dirty="0">
                <a:latin typeface="Times New Roman" pitchFamily="18" charset="0"/>
                <a:cs typeface="Times New Roman" pitchFamily="18" charset="0"/>
              </a:rPr>
              <a:t>Vertical Marketing System (VMS)</a:t>
            </a:r>
          </a:p>
          <a:p>
            <a:pPr marL="914400" lvl="1" indent="-514350">
              <a:buFont typeface="+mj-lt"/>
              <a:buAutoNum type="alphaUcPeriod"/>
              <a:defRPr/>
            </a:pPr>
            <a:r>
              <a:rPr lang="en-US" dirty="0">
                <a:latin typeface="Times New Roman" pitchFamily="18" charset="0"/>
                <a:cs typeface="Times New Roman" pitchFamily="18" charset="0"/>
              </a:rPr>
              <a:t>Corporate VMS</a:t>
            </a:r>
          </a:p>
          <a:p>
            <a:pPr marL="914400" lvl="1" indent="-514350">
              <a:buFont typeface="+mj-lt"/>
              <a:buAutoNum type="alphaUcPeriod"/>
              <a:defRPr/>
            </a:pPr>
            <a:r>
              <a:rPr lang="en-US" altLang="zh-HK" dirty="0">
                <a:latin typeface="Times New Roman" pitchFamily="18" charset="0"/>
                <a:cs typeface="Times New Roman" pitchFamily="18" charset="0"/>
              </a:rPr>
              <a:t>Administrated VMS</a:t>
            </a:r>
            <a:endParaRPr lang="en-US" dirty="0">
              <a:latin typeface="Times New Roman" pitchFamily="18" charset="0"/>
              <a:cs typeface="Times New Roman" pitchFamily="18" charset="0"/>
            </a:endParaRPr>
          </a:p>
          <a:p>
            <a:pPr marL="914400" lvl="1" indent="-514350">
              <a:buFont typeface="+mj-lt"/>
              <a:buAutoNum type="alphaUcPeriod"/>
              <a:defRPr/>
            </a:pPr>
            <a:r>
              <a:rPr lang="en-US" dirty="0">
                <a:latin typeface="Times New Roman" pitchFamily="18" charset="0"/>
                <a:cs typeface="Times New Roman" pitchFamily="18" charset="0"/>
              </a:rPr>
              <a:t>Contractual VMS</a:t>
            </a:r>
          </a:p>
        </p:txBody>
      </p:sp>
      <p:sp>
        <p:nvSpPr>
          <p:cNvPr id="30724" name="Slide Number Placeholder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D57B02D6-CC78-449E-B03C-AAFA77FE32F7}" type="slidenum">
              <a:rPr lang="en-US" altLang="zh-HK" sz="1400">
                <a:latin typeface="Arial" panose="020B0604020202020204" pitchFamily="34" charset="0"/>
                <a:ea typeface="新細明體" panose="02020500000000000000" pitchFamily="18" charset="-120"/>
              </a:rPr>
              <a:pPr>
                <a:spcBef>
                  <a:spcPct val="0"/>
                </a:spcBef>
                <a:buClrTx/>
                <a:buFontTx/>
                <a:buNone/>
              </a:pPr>
              <a:t>13</a:t>
            </a:fld>
            <a:endParaRPr lang="en-US" altLang="zh-HK" sz="1400" dirty="0">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257314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r>
              <a:rPr lang="en-US" altLang="zh-HK" sz="3200">
                <a:latin typeface="Times New Roman" panose="02020603050405020304" pitchFamily="18" charset="0"/>
                <a:ea typeface="新細明體" panose="02020500000000000000" pitchFamily="18" charset="-120"/>
                <a:cs typeface="Times New Roman" panose="02020603050405020304" pitchFamily="18" charset="0"/>
              </a:rPr>
              <a:t>Three Major Types of Marketing System</a:t>
            </a:r>
            <a:endParaRPr lang="zh-HK" altLang="en-US" sz="3200">
              <a:ea typeface="新細明體" panose="02020500000000000000" pitchFamily="18" charset="-120"/>
              <a:cs typeface="Times New Roman" panose="02020603050405020304" pitchFamily="18" charset="0"/>
            </a:endParaRPr>
          </a:p>
        </p:txBody>
      </p:sp>
      <p:sp>
        <p:nvSpPr>
          <p:cNvPr id="3" name="內容版面配置區 2"/>
          <p:cNvSpPr>
            <a:spLocks noGrp="1"/>
          </p:cNvSpPr>
          <p:nvPr>
            <p:ph idx="1"/>
          </p:nvPr>
        </p:nvSpPr>
        <p:spPr/>
        <p:txBody>
          <a:bodyPr/>
          <a:lstStyle/>
          <a:p>
            <a:pPr marL="514350" indent="-514350" algn="just">
              <a:buFont typeface="Calibri" panose="020F0502020204030204" pitchFamily="34" charset="0"/>
              <a:buAutoNum type="arabicPeriod"/>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Conventional marketing system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is an indirect distribution system that consists of channel members who work independently, seeking to maximize its own profits (perhaps at the expense of the system as a whole). </a:t>
            </a:r>
          </a:p>
          <a:p>
            <a:pPr marL="514350" indent="-514350">
              <a:buFont typeface="Calibri" panose="020F0502020204030204" pitchFamily="34" charset="0"/>
              <a:buAutoNum type="arabicPeriod"/>
            </a:pPr>
            <a:endParaRPr lang="en-US"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rabicPeriod"/>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Horizontal marketing system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is a channel arrangement in which two or more companies at the same level work together to get their product to the customer. </a:t>
            </a:r>
          </a:p>
          <a:p>
            <a:pPr marL="514350" indent="-514350">
              <a:buFont typeface="Calibri" panose="020F0502020204030204" pitchFamily="34" charset="0"/>
              <a:buAutoNum type="arabicPeriod"/>
            </a:pPr>
            <a:endParaRPr lang="en-US"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dirty="0">
              <a:ea typeface="新細明體" panose="02020500000000000000" pitchFamily="18" charset="-120"/>
              <a:cs typeface="Times New Roman" panose="02020603050405020304" pitchFamily="18" charset="0"/>
            </a:endParaRPr>
          </a:p>
        </p:txBody>
      </p:sp>
      <p:sp>
        <p:nvSpPr>
          <p:cNvPr id="48132"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BFD13F4A-7D08-4F79-93D8-543C83F757F0}" type="slidenum">
              <a:rPr lang="en-US" altLang="zh-HK" sz="1200">
                <a:latin typeface="Arial" panose="020B0604020202020204" pitchFamily="34" charset="0"/>
                <a:ea typeface="新細明體" panose="02020500000000000000" pitchFamily="18" charset="-120"/>
              </a:rPr>
              <a:pPr>
                <a:spcBef>
                  <a:spcPct val="0"/>
                </a:spcBef>
                <a:buClrTx/>
                <a:buFontTx/>
                <a:buNone/>
              </a:pPr>
              <a:t>14</a:t>
            </a:fld>
            <a:endParaRPr lang="en-US" altLang="zh-HK" sz="1200" dirty="0">
              <a:latin typeface="Arial" panose="020B0604020202020204" pitchFamily="34" charset="0"/>
              <a:ea typeface="新細明體" panose="02020500000000000000" pitchFamily="18" charset="-120"/>
            </a:endParaRPr>
          </a:p>
        </p:txBody>
      </p:sp>
      <p:sp>
        <p:nvSpPr>
          <p:cNvPr id="48133" name="文字方塊 4"/>
          <p:cNvSpPr txBox="1">
            <a:spLocks noChangeArrowheads="1"/>
          </p:cNvSpPr>
          <p:nvPr/>
        </p:nvSpPr>
        <p:spPr bwMode="auto">
          <a:xfrm>
            <a:off x="838200" y="3211513"/>
            <a:ext cx="4419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snack producers</a:t>
            </a: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many grocery stores</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48134"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8288" y="-509588"/>
            <a:ext cx="1476375" cy="118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941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p:txBody>
          <a:bodyPr/>
          <a:lstStyle/>
          <a:p>
            <a:r>
              <a:rPr lang="en-US" altLang="zh-HK" sz="3200">
                <a:latin typeface="Times New Roman" panose="02020603050405020304" pitchFamily="18" charset="0"/>
                <a:ea typeface="新細明體" panose="02020500000000000000" pitchFamily="18" charset="-120"/>
                <a:cs typeface="Times New Roman" panose="02020603050405020304" pitchFamily="18" charset="0"/>
              </a:rPr>
              <a:t>Three Major Types of Marketing System</a:t>
            </a:r>
            <a:endParaRPr lang="zh-HK" altLang="en-US" sz="3200">
              <a:ea typeface="新細明體" panose="02020500000000000000" pitchFamily="18" charset="-120"/>
              <a:cs typeface="Times New Roman" panose="02020603050405020304" pitchFamily="18" charset="0"/>
            </a:endParaRPr>
          </a:p>
        </p:txBody>
      </p:sp>
      <p:sp>
        <p:nvSpPr>
          <p:cNvPr id="50179" name="內容版面配置區 2"/>
          <p:cNvSpPr>
            <a:spLocks noGrp="1"/>
          </p:cNvSpPr>
          <p:nvPr>
            <p:ph idx="1"/>
          </p:nvPr>
        </p:nvSpPr>
        <p:spPr/>
        <p:txBody>
          <a:bodyPr>
            <a:normAutofit lnSpcReduction="10000"/>
          </a:bodyPr>
          <a:lstStyle/>
          <a:p>
            <a:pPr marL="514350" indent="-514350">
              <a:buFont typeface="Calibri" panose="020F0502020204030204" pitchFamily="34" charset="0"/>
              <a:buAutoNum type="arabicPeriod" startAt="3"/>
            </a:pPr>
            <a:r>
              <a:rPr lang="en-US" altLang="zh-HK" sz="2800" b="1">
                <a:latin typeface="Times New Roman" panose="02020603050405020304" pitchFamily="18" charset="0"/>
                <a:ea typeface="新細明體" panose="02020500000000000000" pitchFamily="18" charset="-120"/>
                <a:cs typeface="Times New Roman" panose="02020603050405020304" pitchFamily="18" charset="0"/>
              </a:rPr>
              <a:t>Vertical marketing system (VMS) </a:t>
            </a:r>
            <a:r>
              <a:rPr lang="en-US" altLang="zh-HK" sz="2800">
                <a:latin typeface="Times New Roman" panose="02020603050405020304" pitchFamily="18" charset="0"/>
                <a:ea typeface="新細明體" panose="02020500000000000000" pitchFamily="18" charset="-120"/>
                <a:cs typeface="Times New Roman" panose="02020603050405020304" pitchFamily="18" charset="0"/>
              </a:rPr>
              <a:t>is a channel structure in which channel members at different levels cooperate with each other. </a:t>
            </a:r>
          </a:p>
          <a:p>
            <a:pPr marL="514350" indent="-514350"/>
            <a:r>
              <a:rPr lang="en-US" altLang="zh-HK" sz="2800">
                <a:latin typeface="Times New Roman" panose="02020603050405020304" pitchFamily="18" charset="0"/>
                <a:ea typeface="新細明體" panose="02020500000000000000" pitchFamily="18" charset="-120"/>
                <a:cs typeface="Times New Roman" panose="02020603050405020304" pitchFamily="18" charset="0"/>
              </a:rPr>
              <a:t>There are three major types of VMS. </a:t>
            </a:r>
          </a:p>
          <a:p>
            <a:pPr marL="914400" lvl="1" indent="-514350">
              <a:buFont typeface="Calibri" panose="020F0502020204030204" pitchFamily="34" charset="0"/>
              <a:buAutoNum type="alphaU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Corporate VMS</a:t>
            </a:r>
          </a:p>
          <a:p>
            <a:pPr marL="914400" lvl="1" indent="-514350">
              <a:buFont typeface="Calibri" panose="020F0502020204030204" pitchFamily="34" charset="0"/>
              <a:buAutoNum type="alphaU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Administrated VMS</a:t>
            </a:r>
          </a:p>
          <a:p>
            <a:pPr marL="914400" lvl="1" indent="-514350">
              <a:buFont typeface="Calibri" panose="020F0502020204030204" pitchFamily="34" charset="0"/>
              <a:buAutoNum type="alphaU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Contractual VMS</a:t>
            </a:r>
          </a:p>
          <a:p>
            <a:pPr marL="1314450" lvl="2" indent="-514350">
              <a:buFont typeface="Arial" panose="020B0604020202020204" pitchFamily="34" charset="0"/>
              <a:buAutoNum type="romanL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Franchised VMS</a:t>
            </a:r>
          </a:p>
          <a:p>
            <a:pPr marL="1314450" lvl="2" indent="-514350">
              <a:buFont typeface="Arial" panose="020B0604020202020204" pitchFamily="34" charset="0"/>
              <a:buAutoNum type="romanL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Wholesale-sponsored</a:t>
            </a:r>
          </a:p>
          <a:p>
            <a:pPr marL="1314450" lvl="2" indent="-514350">
              <a:buFont typeface="Arial" panose="020B0604020202020204" pitchFamily="34" charset="0"/>
              <a:buAutoNum type="romanL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Retailer-cooperative</a:t>
            </a:r>
          </a:p>
          <a:p>
            <a:pPr marL="1314450" lvl="2" indent="-514350">
              <a:buFont typeface="Arial" panose="020B0604020202020204" pitchFamily="34" charset="0"/>
              <a:buAutoNum type="romanLcPeriod"/>
            </a:pPr>
            <a:endParaRPr lang="en-US" altLang="zh-HK">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en-US" altLang="zh-HK">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a:ea typeface="新細明體" panose="02020500000000000000" pitchFamily="18" charset="-120"/>
            </a:endParaRPr>
          </a:p>
        </p:txBody>
      </p:sp>
      <p:sp>
        <p:nvSpPr>
          <p:cNvPr id="50180"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F62369D6-D085-4507-9484-2BDC47E9FCEE}" type="slidenum">
              <a:rPr lang="en-US" altLang="zh-HK" sz="1200">
                <a:latin typeface="Arial" panose="020B0604020202020204" pitchFamily="34" charset="0"/>
                <a:ea typeface="新細明體" panose="02020500000000000000" pitchFamily="18" charset="-120"/>
              </a:rPr>
              <a:pPr>
                <a:spcBef>
                  <a:spcPct val="0"/>
                </a:spcBef>
                <a:buClrTx/>
                <a:buFontTx/>
                <a:buNone/>
              </a:pPr>
              <a:t>15</a:t>
            </a:fld>
            <a:endParaRPr lang="en-US" altLang="zh-HK" sz="1200" dirty="0">
              <a:latin typeface="Arial" panose="020B0604020202020204" pitchFamily="34" charset="0"/>
              <a:ea typeface="新細明體" panose="02020500000000000000" pitchFamily="18" charset="-120"/>
            </a:endParaRPr>
          </a:p>
        </p:txBody>
      </p:sp>
      <p:sp>
        <p:nvSpPr>
          <p:cNvPr id="5" name="Rectangle 6"/>
          <p:cNvSpPr/>
          <p:nvPr/>
        </p:nvSpPr>
        <p:spPr>
          <a:xfrm>
            <a:off x="6096000" y="6069873"/>
            <a:ext cx="13716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Consumers</a:t>
            </a:r>
          </a:p>
        </p:txBody>
      </p:sp>
      <p:sp>
        <p:nvSpPr>
          <p:cNvPr id="6" name="Right Arrow 7"/>
          <p:cNvSpPr/>
          <p:nvPr/>
        </p:nvSpPr>
        <p:spPr>
          <a:xfrm>
            <a:off x="1524000" y="6172200"/>
            <a:ext cx="531813"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7" name="Right Arrow 9"/>
          <p:cNvSpPr/>
          <p:nvPr/>
        </p:nvSpPr>
        <p:spPr>
          <a:xfrm>
            <a:off x="5486400" y="6172200"/>
            <a:ext cx="530225"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8" name="Right Arrow 11"/>
          <p:cNvSpPr/>
          <p:nvPr/>
        </p:nvSpPr>
        <p:spPr>
          <a:xfrm>
            <a:off x="3581400" y="6172200"/>
            <a:ext cx="60325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9" name="Rectangle 6"/>
          <p:cNvSpPr/>
          <p:nvPr/>
        </p:nvSpPr>
        <p:spPr>
          <a:xfrm>
            <a:off x="76200" y="6057900"/>
            <a:ext cx="13716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Producer</a:t>
            </a:r>
          </a:p>
        </p:txBody>
      </p:sp>
      <p:sp>
        <p:nvSpPr>
          <p:cNvPr id="10" name="Rectangle 6"/>
          <p:cNvSpPr/>
          <p:nvPr/>
        </p:nvSpPr>
        <p:spPr>
          <a:xfrm>
            <a:off x="2057400" y="6078582"/>
            <a:ext cx="14478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Wholesalers</a:t>
            </a:r>
          </a:p>
        </p:txBody>
      </p:sp>
      <p:sp>
        <p:nvSpPr>
          <p:cNvPr id="11" name="Rectangle 6"/>
          <p:cNvSpPr/>
          <p:nvPr/>
        </p:nvSpPr>
        <p:spPr>
          <a:xfrm>
            <a:off x="4267200" y="6096000"/>
            <a:ext cx="1138237"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Retailers</a:t>
            </a:r>
          </a:p>
        </p:txBody>
      </p:sp>
    </p:spTree>
    <p:extLst>
      <p:ext uri="{BB962C8B-B14F-4D97-AF65-F5344CB8AC3E}">
        <p14:creationId xmlns:p14="http://schemas.microsoft.com/office/powerpoint/2010/main" val="390589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p:txBody>
          <a:bodyPr/>
          <a:lstStyle/>
          <a:p>
            <a:r>
              <a:rPr lang="en-US" altLang="zh-HK" sz="3200">
                <a:latin typeface="Times New Roman" panose="02020603050405020304" pitchFamily="18" charset="0"/>
                <a:ea typeface="新細明體" panose="02020500000000000000" pitchFamily="18" charset="-120"/>
                <a:cs typeface="Times New Roman" panose="02020603050405020304" pitchFamily="18" charset="0"/>
              </a:rPr>
              <a:t>Three Major Types of Marketing System</a:t>
            </a:r>
            <a:endParaRPr lang="zh-HK" altLang="en-US" sz="3200">
              <a:ea typeface="新細明體" panose="02020500000000000000" pitchFamily="18" charset="-120"/>
              <a:cs typeface="Times New Roman" panose="02020603050405020304" pitchFamily="18" charset="0"/>
            </a:endParaRPr>
          </a:p>
        </p:txBody>
      </p:sp>
      <p:sp>
        <p:nvSpPr>
          <p:cNvPr id="52227" name="內容版面配置區 2"/>
          <p:cNvSpPr>
            <a:spLocks noGrp="1"/>
          </p:cNvSpPr>
          <p:nvPr>
            <p:ph idx="1"/>
          </p:nvPr>
        </p:nvSpPr>
        <p:spPr>
          <a:xfrm>
            <a:off x="201613" y="1666875"/>
            <a:ext cx="8580437" cy="4733925"/>
          </a:xfrm>
        </p:spPr>
        <p:txBody>
          <a:bodyPr>
            <a:normAutofit lnSpcReduction="10000"/>
          </a:bodyPr>
          <a:lstStyle/>
          <a:p>
            <a:pPr marL="514350" indent="-514350">
              <a:buFont typeface="Calibri" panose="020F0502020204030204" pitchFamily="34" charset="0"/>
              <a:buAutoNum type="alphaUcPeriod"/>
            </a:pPr>
            <a:r>
              <a:rPr lang="en-US" altLang="zh-TW" sz="2000" b="1">
                <a:latin typeface="Times New Roman" panose="02020603050405020304" pitchFamily="18" charset="0"/>
                <a:ea typeface="新細明體" panose="02020500000000000000" pitchFamily="18" charset="-120"/>
                <a:cs typeface="Times New Roman" panose="02020603050405020304" pitchFamily="18" charset="0"/>
              </a:rPr>
              <a:t>Corporate VMS </a:t>
            </a: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is a vertical marketing system that combines successive stages of production and distribution under single ownership. </a:t>
            </a:r>
          </a:p>
          <a:p>
            <a:pPr marL="514350" indent="-514350">
              <a:buFont typeface="Calibri" panose="020F0502020204030204" pitchFamily="34" charset="0"/>
              <a:buAutoNum type="alphaUcPeriod"/>
            </a:pP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2"/>
            </a:pPr>
            <a:r>
              <a:rPr lang="en-US" altLang="zh-TW" sz="2000" b="1">
                <a:latin typeface="Times New Roman" panose="02020603050405020304" pitchFamily="18" charset="0"/>
                <a:ea typeface="新細明體" panose="02020500000000000000" pitchFamily="18" charset="-120"/>
                <a:cs typeface="Times New Roman" panose="02020603050405020304" pitchFamily="18" charset="0"/>
              </a:rPr>
              <a:t>Administrated VMS </a:t>
            </a: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is a vertical marketing system that channel members at different levels remain independent, but voluntarily work together because of the power of a single channel member (called </a:t>
            </a:r>
            <a:r>
              <a:rPr lang="en-US" altLang="zh-TW" sz="2000" i="1">
                <a:latin typeface="Times New Roman" panose="02020603050405020304" pitchFamily="18" charset="0"/>
                <a:ea typeface="新細明體" panose="02020500000000000000" pitchFamily="18" charset="-120"/>
                <a:cs typeface="Times New Roman" panose="02020603050405020304" pitchFamily="18" charset="0"/>
              </a:rPr>
              <a:t>channel leader</a:t>
            </a: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000" i="1">
                <a:latin typeface="Times New Roman" panose="02020603050405020304" pitchFamily="18" charset="0"/>
                <a:ea typeface="新細明體" panose="02020500000000000000" pitchFamily="18" charset="-120"/>
                <a:cs typeface="Times New Roman" panose="02020603050405020304" pitchFamily="18" charset="0"/>
              </a:rPr>
              <a:t>channel captain/ category captain</a:t>
            </a: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a:t>
            </a:r>
          </a:p>
          <a:p>
            <a:pPr marL="514350" indent="-514350">
              <a:buFont typeface="Calibri" panose="020F0502020204030204" pitchFamily="34" charset="0"/>
              <a:buAutoNum type="alphaUcPeriod" startAt="2"/>
            </a:pP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2"/>
            </a:pP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2"/>
            </a:pP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2"/>
            </a:pPr>
            <a:r>
              <a:rPr lang="en-US" altLang="zh-TW" sz="2000" b="1">
                <a:latin typeface="Times New Roman" panose="02020603050405020304" pitchFamily="18" charset="0"/>
                <a:ea typeface="新細明體" panose="02020500000000000000" pitchFamily="18" charset="-120"/>
                <a:cs typeface="Times New Roman" panose="02020603050405020304" pitchFamily="18" charset="0"/>
              </a:rPr>
              <a:t>Contractual VMS </a:t>
            </a: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is a vertical marketing system in which channel members at different levels work together through contracts that spell out each member’s rights and responsibilities and how they will cooperate.</a:t>
            </a:r>
          </a:p>
          <a:p>
            <a:pPr marL="514350" indent="-514350" algn="just">
              <a:buFont typeface="Arial" panose="020B0604020202020204" pitchFamily="34" charset="0"/>
              <a:buNone/>
            </a:pPr>
            <a:r>
              <a:rPr lang="en-US" altLang="zh-HK" sz="2000">
                <a:latin typeface="Times New Roman" panose="02020603050405020304" pitchFamily="18" charset="0"/>
                <a:ea typeface="新細明體" panose="02020500000000000000" pitchFamily="18" charset="-120"/>
                <a:cs typeface="Times New Roman" panose="02020603050405020304" pitchFamily="18" charset="0"/>
              </a:rPr>
              <a:t>       One common type of contractual VMS </a:t>
            </a:r>
            <a:r>
              <a:rPr lang="en-US" altLang="zh-HK" sz="2000" b="1">
                <a:latin typeface="Times New Roman" panose="02020603050405020304" pitchFamily="18" charset="0"/>
                <a:ea typeface="新細明體" panose="02020500000000000000" pitchFamily="18" charset="-120"/>
                <a:cs typeface="Times New Roman" panose="02020603050405020304" pitchFamily="18" charset="0"/>
              </a:rPr>
              <a:t>is franchised VMS. </a:t>
            </a:r>
          </a:p>
          <a:p>
            <a:pPr marL="514350" indent="-514350">
              <a:buFont typeface="Calibri" panose="020F0502020204030204" pitchFamily="34" charset="0"/>
              <a:buAutoNum type="alphaUcPeriod" startAt="2"/>
            </a:pP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2"/>
            </a:pPr>
            <a:endParaRPr lang="en-US" altLang="zh-TW" sz="24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en-US" altLang="zh-HK">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a:ea typeface="新細明體" panose="02020500000000000000" pitchFamily="18" charset="-120"/>
            </a:endParaRPr>
          </a:p>
        </p:txBody>
      </p:sp>
      <p:sp>
        <p:nvSpPr>
          <p:cNvPr id="52228" name="文字方塊 18"/>
          <p:cNvSpPr txBox="1">
            <a:spLocks noChangeArrowheads="1"/>
          </p:cNvSpPr>
          <p:nvPr/>
        </p:nvSpPr>
        <p:spPr bwMode="auto">
          <a:xfrm>
            <a:off x="838200" y="2286000"/>
            <a:ext cx="1117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Zara</a:t>
            </a:r>
            <a:endParaRPr lang="zh-HK" altLang="en-US" sz="18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9" name="文字方塊 16"/>
          <p:cNvSpPr txBox="1">
            <a:spLocks noChangeArrowheads="1"/>
          </p:cNvSpPr>
          <p:nvPr/>
        </p:nvSpPr>
        <p:spPr bwMode="auto">
          <a:xfrm>
            <a:off x="7010400" y="6019800"/>
            <a:ext cx="154305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discussed next</a:t>
            </a:r>
            <a:endParaRPr lang="zh-HK" altLang="en-US" sz="18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30" name="文字方塊 22"/>
          <p:cNvSpPr txBox="1">
            <a:spLocks noChangeArrowheads="1"/>
          </p:cNvSpPr>
          <p:nvPr/>
        </p:nvSpPr>
        <p:spPr bwMode="auto">
          <a:xfrm>
            <a:off x="685800" y="4386262"/>
            <a:ext cx="6324600"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just">
              <a:spcBef>
                <a:spcPct val="0"/>
              </a:spcBef>
              <a:buClrTx/>
              <a:buFontTx/>
              <a:buNone/>
            </a:pPr>
            <a:r>
              <a:rPr lang="en-US" altLang="zh-HK" sz="1600" i="1" u="sng" dirty="0">
                <a:latin typeface="Times New Roman" panose="02020603050405020304" pitchFamily="18" charset="0"/>
                <a:ea typeface="新細明體" panose="02020500000000000000" pitchFamily="18" charset="-120"/>
                <a:cs typeface="Times New Roman" panose="02020603050405020304" pitchFamily="18" charset="0"/>
              </a:rPr>
              <a:t>Note</a:t>
            </a:r>
            <a:r>
              <a:rPr lang="en-US" altLang="zh-HK" sz="1600" dirty="0">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sz="1600" i="1" dirty="0">
                <a:latin typeface="Times New Roman" panose="02020603050405020304" pitchFamily="18" charset="0"/>
                <a:ea typeface="新細明體" panose="02020500000000000000" pitchFamily="18" charset="-120"/>
                <a:cs typeface="Times New Roman" panose="02020603050405020304" pitchFamily="18" charset="0"/>
              </a:rPr>
              <a:t>The </a:t>
            </a:r>
            <a:r>
              <a:rPr lang="en-US" altLang="zh-HK" sz="1600" b="1" i="1" dirty="0">
                <a:latin typeface="Times New Roman" panose="02020603050405020304" pitchFamily="18" charset="0"/>
                <a:ea typeface="新細明體" panose="02020500000000000000" pitchFamily="18" charset="-120"/>
                <a:cs typeface="Times New Roman" panose="02020603050405020304" pitchFamily="18" charset="0"/>
              </a:rPr>
              <a:t>channel leader </a:t>
            </a:r>
            <a:r>
              <a:rPr lang="en-US" altLang="zh-HK" sz="1600" i="1" dirty="0">
                <a:latin typeface="Times New Roman" panose="02020603050405020304" pitchFamily="18" charset="0"/>
                <a:ea typeface="新細明體" panose="02020500000000000000" pitchFamily="18" charset="-120"/>
                <a:cs typeface="Times New Roman" panose="02020603050405020304" pitchFamily="18" charset="0"/>
              </a:rPr>
              <a:t>is the dominant firm that controls the channel. </a:t>
            </a:r>
            <a:endParaRPr lang="zh-HK" altLang="en-US" sz="1600" i="1"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16</a:t>
            </a:fld>
            <a:endParaRPr lang="en-US"/>
          </a:p>
        </p:txBody>
      </p:sp>
    </p:spTree>
    <p:extLst>
      <p:ext uri="{BB962C8B-B14F-4D97-AF65-F5344CB8AC3E}">
        <p14:creationId xmlns:p14="http://schemas.microsoft.com/office/powerpoint/2010/main" val="400700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標題 1"/>
          <p:cNvSpPr>
            <a:spLocks noGrp="1"/>
          </p:cNvSpPr>
          <p:nvPr>
            <p:ph type="title"/>
          </p:nvPr>
        </p:nvSpPr>
        <p:spPr/>
        <p:txBody>
          <a:bodyPr/>
          <a:lstStyle/>
          <a:p>
            <a:r>
              <a:rPr lang="en-US" altLang="zh-HK" sz="3200">
                <a:latin typeface="Times New Roman" panose="02020603050405020304" pitchFamily="18" charset="0"/>
                <a:ea typeface="新細明體" panose="02020500000000000000" pitchFamily="18" charset="-120"/>
                <a:cs typeface="Times New Roman" panose="02020603050405020304" pitchFamily="18" charset="0"/>
              </a:rPr>
              <a:t>Three Major Types of Marketing System</a:t>
            </a:r>
            <a:endParaRPr lang="zh-HK" altLang="en-US" sz="3200">
              <a:ea typeface="新細明體" panose="02020500000000000000" pitchFamily="18" charset="-120"/>
              <a:cs typeface="Times New Roman" panose="02020603050405020304" pitchFamily="18" charset="0"/>
            </a:endParaRPr>
          </a:p>
        </p:txBody>
      </p:sp>
      <p:sp>
        <p:nvSpPr>
          <p:cNvPr id="54275" name="內容版面配置區 2"/>
          <p:cNvSpPr>
            <a:spLocks noGrp="1"/>
          </p:cNvSpPr>
          <p:nvPr>
            <p:ph idx="1"/>
          </p:nvPr>
        </p:nvSpPr>
        <p:spPr/>
        <p:txBody>
          <a:bodyPr/>
          <a:lstStyle/>
          <a:p>
            <a:pPr marL="514350" indent="-514350" algn="just">
              <a:buFont typeface="Arial" panose="020B0604020202020204" pitchFamily="34" charset="0"/>
              <a:buAutoNum type="romanLcPeriod"/>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Franchised VMS:</a:t>
            </a:r>
            <a:r>
              <a:rPr lang="en-US" altLang="zh-HK" sz="24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the franchise organization is the most common type of contractual relationship. A channel member called a </a:t>
            </a:r>
            <a:r>
              <a:rPr lang="en-US" altLang="zh-HK" sz="2400" u="sng">
                <a:latin typeface="Times New Roman" panose="02020603050405020304" pitchFamily="18" charset="0"/>
                <a:ea typeface="新細明體" panose="02020500000000000000" pitchFamily="18" charset="-120"/>
                <a:cs typeface="Times New Roman" panose="02020603050405020304" pitchFamily="18" charset="0"/>
              </a:rPr>
              <a:t>franchisor</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 links several stages in the production-distribution process. </a:t>
            </a:r>
          </a:p>
          <a:p>
            <a:pPr marL="514350" indent="-514350" algn="just">
              <a:buFont typeface="Arial" panose="020B0604020202020204" pitchFamily="34" charset="0"/>
              <a:buNone/>
            </a:pPr>
            <a:endParaRPr lang="en-US" altLang="zh-HK" sz="20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a:ea typeface="新細明體" panose="02020500000000000000" pitchFamily="18" charset="-120"/>
            </a:endParaRPr>
          </a:p>
        </p:txBody>
      </p:sp>
      <p:sp>
        <p:nvSpPr>
          <p:cNvPr id="5" name="Oval 4"/>
          <p:cNvSpPr/>
          <p:nvPr/>
        </p:nvSpPr>
        <p:spPr>
          <a:xfrm>
            <a:off x="917575" y="4276725"/>
            <a:ext cx="2286000" cy="11430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000" b="1" dirty="0">
                <a:solidFill>
                  <a:schemeClr val="tx1"/>
                </a:solidFill>
                <a:latin typeface="Times New Roman" pitchFamily="18" charset="0"/>
                <a:cs typeface="Times New Roman" pitchFamily="18" charset="0"/>
              </a:rPr>
              <a:t>You </a:t>
            </a:r>
          </a:p>
        </p:txBody>
      </p:sp>
      <p:pic>
        <p:nvPicPr>
          <p:cNvPr id="542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450" y="4276725"/>
            <a:ext cx="160655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urved Down Arrow 5"/>
          <p:cNvSpPr/>
          <p:nvPr/>
        </p:nvSpPr>
        <p:spPr>
          <a:xfrm>
            <a:off x="2843213" y="3743325"/>
            <a:ext cx="2743200" cy="685800"/>
          </a:xfrm>
          <a:prstGeom prst="curvedDown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latin typeface="Calibri" panose="020F0502020204030204" pitchFamily="34" charset="0"/>
            </a:endParaRPr>
          </a:p>
        </p:txBody>
      </p:sp>
      <p:sp>
        <p:nvSpPr>
          <p:cNvPr id="8" name="Curved Down Arrow 7"/>
          <p:cNvSpPr/>
          <p:nvPr/>
        </p:nvSpPr>
        <p:spPr>
          <a:xfrm rot="10800000">
            <a:off x="2822575" y="5495925"/>
            <a:ext cx="2743200" cy="685800"/>
          </a:xfrm>
          <a:prstGeom prst="curvedDown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latin typeface="Calibri" panose="020F0502020204030204" pitchFamily="34" charset="0"/>
            </a:endParaRPr>
          </a:p>
        </p:txBody>
      </p:sp>
      <p:pic>
        <p:nvPicPr>
          <p:cNvPr id="542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175" y="5792788"/>
            <a:ext cx="1323975" cy="98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Down Arrow 6"/>
          <p:cNvSpPr/>
          <p:nvPr/>
        </p:nvSpPr>
        <p:spPr>
          <a:xfrm>
            <a:off x="1731963" y="5399088"/>
            <a:ext cx="381000" cy="33655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54282" name="文字方塊 13"/>
          <p:cNvSpPr txBox="1">
            <a:spLocks noChangeArrowheads="1"/>
          </p:cNvSpPr>
          <p:nvPr/>
        </p:nvSpPr>
        <p:spPr bwMode="auto">
          <a:xfrm>
            <a:off x="2819400" y="6211888"/>
            <a:ext cx="2817813"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spcBef>
                <a:spcPct val="0"/>
              </a:spcBef>
              <a:buClrTx/>
              <a:buFontTx/>
              <a:buNone/>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Name, operating methods, relevant support</a:t>
            </a:r>
            <a:endParaRPr lang="zh-HK" altLang="en-US"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4283" name="文字方塊 14"/>
          <p:cNvSpPr txBox="1">
            <a:spLocks noChangeArrowheads="1"/>
          </p:cNvSpPr>
          <p:nvPr/>
        </p:nvSpPr>
        <p:spPr bwMode="auto">
          <a:xfrm>
            <a:off x="3581400" y="3363913"/>
            <a:ext cx="1344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a:spcBef>
                <a:spcPct val="0"/>
              </a:spcBef>
              <a:buClrTx/>
              <a:buFontTx/>
              <a:buNone/>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Royalty fee</a:t>
            </a:r>
            <a:endParaRPr lang="zh-HK" altLang="en-US"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17</a:t>
            </a:fld>
            <a:endParaRPr lang="en-US"/>
          </a:p>
        </p:txBody>
      </p:sp>
    </p:spTree>
    <p:extLst>
      <p:ext uri="{BB962C8B-B14F-4D97-AF65-F5344CB8AC3E}">
        <p14:creationId xmlns:p14="http://schemas.microsoft.com/office/powerpoint/2010/main" val="26456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標題 1"/>
          <p:cNvSpPr>
            <a:spLocks noGrp="1"/>
          </p:cNvSpPr>
          <p:nvPr>
            <p:ph type="title"/>
          </p:nvPr>
        </p:nvSpPr>
        <p:spPr/>
        <p:txBody>
          <a:bodyPr/>
          <a:lstStyle/>
          <a:p>
            <a:pPr algn="l"/>
            <a:r>
              <a:rPr lang="en-US" altLang="zh-HK" sz="3200" dirty="0">
                <a:latin typeface="Times New Roman" panose="02020603050405020304" pitchFamily="18" charset="0"/>
                <a:ea typeface="新細明體" panose="02020500000000000000" pitchFamily="18" charset="-120"/>
                <a:cs typeface="Times New Roman" panose="02020603050405020304" pitchFamily="18" charset="0"/>
              </a:rPr>
              <a:t>Three Major Types of </a:t>
            </a:r>
            <a:br>
              <a:rPr lang="en-US" altLang="zh-HK" sz="3200" dirty="0">
                <a:latin typeface="Times New Roman" panose="02020603050405020304" pitchFamily="18" charset="0"/>
                <a:ea typeface="新細明體" panose="02020500000000000000" pitchFamily="18" charset="-120"/>
                <a:cs typeface="Times New Roman" panose="02020603050405020304" pitchFamily="18" charset="0"/>
              </a:rPr>
            </a:br>
            <a:r>
              <a:rPr lang="en-US" altLang="zh-HK" sz="3200" dirty="0">
                <a:latin typeface="Times New Roman" panose="02020603050405020304" pitchFamily="18" charset="0"/>
                <a:ea typeface="新細明體" panose="02020500000000000000" pitchFamily="18" charset="-120"/>
                <a:cs typeface="Times New Roman" panose="02020603050405020304" pitchFamily="18" charset="0"/>
              </a:rPr>
              <a:t>Marketing System</a:t>
            </a:r>
            <a:endParaRPr lang="zh-HK" altLang="en-US" sz="3200" dirty="0">
              <a:ea typeface="新細明體" panose="02020500000000000000" pitchFamily="18" charset="-120"/>
              <a:cs typeface="Times New Roman" panose="02020603050405020304" pitchFamily="18" charset="0"/>
            </a:endParaRPr>
          </a:p>
        </p:txBody>
      </p:sp>
      <p:sp>
        <p:nvSpPr>
          <p:cNvPr id="3" name="內容版面配置區 2"/>
          <p:cNvSpPr>
            <a:spLocks noGrp="1"/>
          </p:cNvSpPr>
          <p:nvPr>
            <p:ph idx="1"/>
          </p:nvPr>
        </p:nvSpPr>
        <p:spPr/>
        <p:txBody>
          <a:bodyPr/>
          <a:lstStyle/>
          <a:p>
            <a:pPr marL="514350" indent="-514350">
              <a:buFont typeface="Calibri" panose="020F0502020204030204" pitchFamily="34" charset="0"/>
              <a:buAutoNum type="alphaUcPeriod" startAt="4"/>
            </a:pPr>
            <a:endParaRPr lang="en-US" altLang="zh-HK" sz="2400" b="1">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Calibri" panose="020F0502020204030204" pitchFamily="34" charset="0"/>
              <a:buAutoNum type="alphaUcPeriod" startAt="4"/>
            </a:pPr>
            <a:endParaRPr lang="en-US" altLang="zh-HK" sz="2400" b="1">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Arial" panose="020B0604020202020204" pitchFamily="34" charset="0"/>
              <a:buNone/>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ii. Voluntary chain</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 Wholesaler-sponsored groups of independent retailers engaged in bulk buying and common merchandising</a:t>
            </a:r>
            <a:r>
              <a:rPr lang="en-US" altLang="zh-HK" sz="2000">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the Independent Grocers Alliance (IGA)</a:t>
            </a:r>
          </a:p>
          <a:p>
            <a:pPr marL="514350" indent="-514350">
              <a:buFont typeface="Arial" panose="020B0604020202020204" pitchFamily="34" charset="0"/>
              <a:buNone/>
            </a:pPr>
            <a:endParaRPr lang="en-US" altLang="zh-HK" sz="2400" b="1">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buFont typeface="Arial" panose="020B0604020202020204" pitchFamily="34" charset="0"/>
              <a:buNone/>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iii. Retailer cooperative</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 Groups of independent retailers who set up a central buying organization and conduct joint promotion effort. </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Associated Grocers</a:t>
            </a:r>
            <a:endParaRPr lang="zh-TW"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TW" altLang="zh-HK" sz="28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a:ea typeface="新細明體" panose="02020500000000000000" pitchFamily="18" charset="-120"/>
            </a:endParaRPr>
          </a:p>
        </p:txBody>
      </p:sp>
      <p:sp>
        <p:nvSpPr>
          <p:cNvPr id="56324"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004033F2-AD4B-4FBC-8282-B8D5216C34BC}" type="slidenum">
              <a:rPr lang="en-US" altLang="zh-HK" sz="1800">
                <a:latin typeface="Arial" panose="020B0604020202020204" pitchFamily="34" charset="0"/>
                <a:ea typeface="新細明體" panose="02020500000000000000" pitchFamily="18" charset="-120"/>
              </a:rPr>
              <a:pPr>
                <a:spcBef>
                  <a:spcPct val="0"/>
                </a:spcBef>
                <a:buClrTx/>
                <a:buFontTx/>
                <a:buNone/>
              </a:pPr>
              <a:t>18</a:t>
            </a:fld>
            <a:endParaRPr lang="en-US" altLang="zh-HK" sz="1800">
              <a:latin typeface="Arial" panose="020B0604020202020204" pitchFamily="34" charset="0"/>
              <a:ea typeface="新細明體" panose="02020500000000000000" pitchFamily="18" charset="-12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943475"/>
            <a:ext cx="2671763" cy="177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463"/>
            <a:ext cx="37338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048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p:cNvSpPr>
          <p:nvPr>
            <p:ph type="title" idx="4294967295"/>
          </p:nvPr>
        </p:nvSpPr>
        <p:spPr>
          <a:xfrm>
            <a:off x="723900" y="530225"/>
            <a:ext cx="7696200" cy="647700"/>
          </a:xfrm>
        </p:spPr>
        <p:txBody>
          <a:bodyPr/>
          <a:lstStyle/>
          <a:p>
            <a:r>
              <a:rPr lang="en-US" altLang="en-US" sz="3600">
                <a:latin typeface="Times New Roman" panose="02020603050405020304" pitchFamily="18" charset="0"/>
                <a:cs typeface="Times New Roman" panose="02020603050405020304" pitchFamily="18" charset="0"/>
              </a:rPr>
              <a:t>Steps in distribution planning</a:t>
            </a:r>
            <a:endParaRPr lang="en-US" altLang="en-US" sz="3600"/>
          </a:p>
        </p:txBody>
      </p:sp>
      <p:sp>
        <p:nvSpPr>
          <p:cNvPr id="21507" name="Rectangle 5"/>
          <p:cNvSpPr>
            <a:spLocks noGrp="1"/>
          </p:cNvSpPr>
          <p:nvPr>
            <p:ph idx="4294967295"/>
          </p:nvPr>
        </p:nvSpPr>
        <p:spPr>
          <a:xfrm>
            <a:off x="738188" y="1592263"/>
            <a:ext cx="7848600" cy="4427537"/>
          </a:xfrm>
        </p:spPr>
        <p:txBody>
          <a:bodyPr/>
          <a:lstStyle/>
          <a:p>
            <a:pPr marL="0" indent="0">
              <a:spcBef>
                <a:spcPts val="700"/>
              </a:spcBef>
              <a:buFont typeface="Arial" panose="020B0604020202020204" pitchFamily="34" charset="0"/>
              <a:buNone/>
              <a:defRPr/>
            </a:pPr>
            <a:r>
              <a:rPr lang="en-US" alt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1</a:t>
            </a:r>
            <a:r>
              <a:rPr lang="en-US" altLang="en-US" dirty="0">
                <a:latin typeface="Times New Roman" panose="02020603050405020304" pitchFamily="18" charset="0"/>
                <a:cs typeface="Times New Roman" panose="02020603050405020304" pitchFamily="18" charset="0"/>
              </a:rPr>
              <a:t>: Develop distribution objectives</a:t>
            </a:r>
          </a:p>
          <a:p>
            <a:pPr marL="0" indent="0">
              <a:spcBef>
                <a:spcPts val="700"/>
              </a:spcBef>
              <a:buFont typeface="Arial" panose="020B0604020202020204" pitchFamily="34" charset="0"/>
              <a:buNone/>
              <a:defRPr/>
            </a:pPr>
            <a:r>
              <a:rPr lang="en-US" alt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2</a:t>
            </a:r>
            <a:r>
              <a:rPr lang="en-US" altLang="en-US" dirty="0">
                <a:latin typeface="Times New Roman" panose="02020603050405020304" pitchFamily="18" charset="0"/>
                <a:cs typeface="Times New Roman" panose="02020603050405020304" pitchFamily="18" charset="0"/>
              </a:rPr>
              <a:t>: Evaluate internal and external environmental influences</a:t>
            </a:r>
          </a:p>
          <a:p>
            <a:pPr marL="0" indent="0">
              <a:spcBef>
                <a:spcPts val="700"/>
              </a:spcBef>
              <a:buFont typeface="Arial" panose="020B0604020202020204" pitchFamily="34" charset="0"/>
              <a:buNone/>
              <a:defRPr/>
            </a:pPr>
            <a:r>
              <a:rPr lang="en-US" alt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a:t>
            </a:r>
            <a:r>
              <a:rPr lang="en-US" altLang="en-US" dirty="0">
                <a:latin typeface="Times New Roman" panose="02020603050405020304" pitchFamily="18" charset="0"/>
                <a:cs typeface="Times New Roman" panose="02020603050405020304" pitchFamily="18" charset="0"/>
              </a:rPr>
              <a:t>: Choose a distribution strategy</a:t>
            </a:r>
          </a:p>
          <a:p>
            <a:pPr marL="0" indent="0">
              <a:spcBef>
                <a:spcPts val="700"/>
              </a:spcBef>
              <a:buFont typeface="Arial" panose="020B0604020202020204" pitchFamily="34" charset="0"/>
              <a:buNone/>
              <a:defRPr/>
            </a:pPr>
            <a:r>
              <a:rPr lang="en-US" alt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a:t>
            </a:r>
            <a:r>
              <a:rPr lang="en-US" altLang="en-US" dirty="0">
                <a:latin typeface="Times New Roman" panose="02020603050405020304" pitchFamily="18" charset="0"/>
                <a:cs typeface="Times New Roman" panose="02020603050405020304" pitchFamily="18" charset="0"/>
              </a:rPr>
              <a:t>: Develop distribution tactics</a:t>
            </a: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19</a:t>
            </a:fld>
            <a:endParaRPr lang="en-US"/>
          </a:p>
        </p:txBody>
      </p:sp>
    </p:spTree>
    <p:extLst>
      <p:ext uri="{BB962C8B-B14F-4D97-AF65-F5344CB8AC3E}">
        <p14:creationId xmlns:p14="http://schemas.microsoft.com/office/powerpoint/2010/main" val="150434360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p:cNvSpPr>
          <p:nvPr>
            <p:ph type="title" idx="4294967295"/>
          </p:nvPr>
        </p:nvSpPr>
        <p:spPr>
          <a:xfrm>
            <a:off x="723900" y="492125"/>
            <a:ext cx="7696200" cy="708025"/>
          </a:xfrm>
        </p:spPr>
        <p:txBody>
          <a:bodyPr>
            <a:normAutofit fontScale="90000"/>
          </a:bodyPr>
          <a:lstStyle/>
          <a:p>
            <a:r>
              <a:rPr lang="en-US" altLang="en-US">
                <a:latin typeface="Times New Roman" panose="02020603050405020304" pitchFamily="18" charset="0"/>
                <a:cs typeface="Times New Roman" panose="02020603050405020304" pitchFamily="18" charset="0"/>
              </a:rPr>
              <a:t>Objectives</a:t>
            </a:r>
          </a:p>
        </p:txBody>
      </p:sp>
      <p:sp>
        <p:nvSpPr>
          <p:cNvPr id="6147" name="Rectangle 5"/>
          <p:cNvSpPr>
            <a:spLocks noGrp="1"/>
          </p:cNvSpPr>
          <p:nvPr>
            <p:ph idx="4294967295"/>
          </p:nvPr>
        </p:nvSpPr>
        <p:spPr>
          <a:xfrm>
            <a:off x="738188" y="1581150"/>
            <a:ext cx="7772400" cy="4754563"/>
          </a:xfrm>
        </p:spPr>
        <p:txBody>
          <a:bodyPr>
            <a:normAutofit fontScale="92500"/>
          </a:bodyPr>
          <a:lstStyle/>
          <a:p>
            <a:pPr algn="just"/>
            <a:r>
              <a:rPr lang="en-US" altLang="en-US" sz="2800" dirty="0">
                <a:latin typeface="Times New Roman" panose="02020603050405020304" pitchFamily="18" charset="0"/>
                <a:cs typeface="Times New Roman" panose="02020603050405020304" pitchFamily="18" charset="0"/>
              </a:rPr>
              <a:t>Understand what a distribution channel is and what functions distribution channels perform (</a:t>
            </a:r>
            <a:r>
              <a:rPr lang="en-US" altLang="en-US" sz="2800" i="1" dirty="0">
                <a:latin typeface="Times New Roman" panose="02020603050405020304" pitchFamily="18" charset="0"/>
                <a:cs typeface="Times New Roman" panose="02020603050405020304" pitchFamily="18" charset="0"/>
              </a:rPr>
              <a:t>slide 3 to 8</a:t>
            </a:r>
            <a:r>
              <a:rPr lang="en-US" altLang="en-US" sz="2800" dirty="0">
                <a:latin typeface="Times New Roman" panose="02020603050405020304" pitchFamily="18" charset="0"/>
                <a:cs typeface="Times New Roman" panose="02020603050405020304" pitchFamily="18" charset="0"/>
              </a:rPr>
              <a:t>)</a:t>
            </a:r>
          </a:p>
          <a:p>
            <a:pPr algn="just"/>
            <a:r>
              <a:rPr lang="en-US" altLang="en-US" sz="2800" dirty="0">
                <a:latin typeface="Times New Roman" panose="02020603050405020304" pitchFamily="18" charset="0"/>
                <a:cs typeface="Times New Roman" panose="02020603050405020304" pitchFamily="18" charset="0"/>
              </a:rPr>
              <a:t>Describe the types of distribution channel (</a:t>
            </a:r>
            <a:r>
              <a:rPr lang="en-US" altLang="en-US" sz="2800" i="1" dirty="0">
                <a:latin typeface="Times New Roman" panose="02020603050405020304" pitchFamily="18" charset="0"/>
                <a:cs typeface="Times New Roman" panose="02020603050405020304" pitchFamily="18" charset="0"/>
              </a:rPr>
              <a:t>slide 9 to 11</a:t>
            </a:r>
            <a:r>
              <a:rPr lang="en-US" altLang="en-US" sz="2800" dirty="0">
                <a:latin typeface="Times New Roman" panose="02020603050405020304" pitchFamily="18" charset="0"/>
                <a:cs typeface="Times New Roman" panose="02020603050405020304" pitchFamily="18" charset="0"/>
              </a:rPr>
              <a:t>)</a:t>
            </a:r>
          </a:p>
          <a:p>
            <a:pPr algn="just"/>
            <a:r>
              <a:rPr lang="en-US" altLang="en-US" sz="2800" dirty="0">
                <a:latin typeface="Times New Roman" panose="02020603050405020304" pitchFamily="18" charset="0"/>
                <a:cs typeface="Times New Roman" panose="02020603050405020304" pitchFamily="18" charset="0"/>
              </a:rPr>
              <a:t>Discuss channel conflicts and different types of marketing system (</a:t>
            </a:r>
            <a:r>
              <a:rPr lang="en-US" altLang="en-US" sz="2800" i="1" dirty="0">
                <a:latin typeface="Times New Roman" panose="02020603050405020304" pitchFamily="18" charset="0"/>
                <a:cs typeface="Times New Roman" panose="02020603050405020304" pitchFamily="18" charset="0"/>
              </a:rPr>
              <a:t>slide 12 to 18</a:t>
            </a:r>
            <a:r>
              <a:rPr lang="en-US" altLang="en-US" sz="2800" dirty="0">
                <a:latin typeface="Times New Roman" panose="02020603050405020304" pitchFamily="18" charset="0"/>
                <a:cs typeface="Times New Roman" panose="02020603050405020304" pitchFamily="18" charset="0"/>
              </a:rPr>
              <a:t>)</a:t>
            </a:r>
          </a:p>
          <a:p>
            <a:pPr algn="just"/>
            <a:r>
              <a:rPr lang="en-US" altLang="en-US" sz="2800" dirty="0">
                <a:latin typeface="Times New Roman" panose="02020603050405020304" pitchFamily="18" charset="0"/>
                <a:cs typeface="Times New Roman" panose="02020603050405020304" pitchFamily="18" charset="0"/>
              </a:rPr>
              <a:t>Shed light on steps in distribution planning (</a:t>
            </a:r>
            <a:r>
              <a:rPr lang="en-US" altLang="en-US" sz="2800" i="1" dirty="0">
                <a:latin typeface="Times New Roman" panose="02020603050405020304" pitchFamily="18" charset="0"/>
                <a:cs typeface="Times New Roman" panose="02020603050405020304" pitchFamily="18" charset="0"/>
              </a:rPr>
              <a:t>slide 19 to 26</a:t>
            </a:r>
            <a:r>
              <a:rPr lang="en-US" altLang="en-US" sz="2800" dirty="0">
                <a:latin typeface="Times New Roman" panose="02020603050405020304" pitchFamily="18" charset="0"/>
                <a:cs typeface="Times New Roman" panose="02020603050405020304" pitchFamily="18" charset="0"/>
              </a:rPr>
              <a:t>)</a:t>
            </a:r>
          </a:p>
          <a:p>
            <a:pPr algn="just"/>
            <a:r>
              <a:rPr lang="en-US" altLang="en-US" sz="2800" dirty="0">
                <a:latin typeface="Times New Roman" panose="02020603050405020304" pitchFamily="18" charset="0"/>
                <a:cs typeface="Times New Roman" panose="02020603050405020304" pitchFamily="18" charset="0"/>
              </a:rPr>
              <a:t>Discuss wholesaling and retailing (</a:t>
            </a:r>
            <a:r>
              <a:rPr lang="en-US" altLang="en-US" sz="2800" i="1" dirty="0">
                <a:latin typeface="Times New Roman" panose="02020603050405020304" pitchFamily="18" charset="0"/>
                <a:cs typeface="Times New Roman" panose="02020603050405020304" pitchFamily="18" charset="0"/>
              </a:rPr>
              <a:t>slide 27 to 38</a:t>
            </a:r>
            <a:r>
              <a:rPr lang="en-US" altLang="en-US" sz="2800" dirty="0">
                <a:latin typeface="Times New Roman" panose="02020603050405020304" pitchFamily="18" charset="0"/>
                <a:cs typeface="Times New Roman" panose="02020603050405020304" pitchFamily="18" charset="0"/>
              </a:rPr>
              <a:t>)</a:t>
            </a:r>
          </a:p>
          <a:p>
            <a:pPr algn="just"/>
            <a:r>
              <a:rPr lang="en-US" altLang="zh-HK" sz="2800" dirty="0">
                <a:latin typeface="Times New Roman" panose="02020603050405020304" pitchFamily="18" charset="0"/>
                <a:cs typeface="Times New Roman" panose="02020603050405020304" pitchFamily="18" charset="0"/>
              </a:rPr>
              <a:t>Discuss some recent trends in retailing </a:t>
            </a:r>
            <a:r>
              <a:rPr lang="en-US" altLang="en-US" sz="2800" dirty="0">
                <a:latin typeface="Times New Roman" panose="02020603050405020304" pitchFamily="18" charset="0"/>
                <a:cs typeface="Times New Roman" panose="02020603050405020304" pitchFamily="18" charset="0"/>
              </a:rPr>
              <a:t>(</a:t>
            </a:r>
            <a:r>
              <a:rPr lang="en-US" altLang="en-US" sz="2800" i="1" dirty="0">
                <a:latin typeface="Times New Roman" panose="02020603050405020304" pitchFamily="18" charset="0"/>
                <a:cs typeface="Times New Roman" panose="02020603050405020304" pitchFamily="18" charset="0"/>
              </a:rPr>
              <a:t>slide 39 to 40</a:t>
            </a:r>
            <a:r>
              <a:rPr lang="en-US" altLang="en-US" sz="2800" dirty="0">
                <a:latin typeface="Times New Roman" panose="02020603050405020304" pitchFamily="18" charset="0"/>
                <a:cs typeface="Times New Roman" panose="02020603050405020304" pitchFamily="18" charset="0"/>
              </a:rPr>
              <a:t>)</a:t>
            </a:r>
          </a:p>
          <a:p>
            <a:pPr algn="just"/>
            <a:endParaRPr lang="en-US" altLang="en-US" sz="2800" dirty="0">
              <a:latin typeface="Times New Roman" panose="02020603050405020304" pitchFamily="18" charset="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a:t>
            </a:fld>
            <a:endParaRPr lang="en-US"/>
          </a:p>
        </p:txBody>
      </p:sp>
    </p:spTree>
    <p:extLst>
      <p:ext uri="{BB962C8B-B14F-4D97-AF65-F5344CB8AC3E}">
        <p14:creationId xmlns:p14="http://schemas.microsoft.com/office/powerpoint/2010/main" val="311958069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p:cNvSpPr>
          <p:nvPr>
            <p:ph type="title" idx="4294967295"/>
          </p:nvPr>
        </p:nvSpPr>
        <p:spPr>
          <a:xfrm>
            <a:off x="723900" y="561975"/>
            <a:ext cx="7696200" cy="584200"/>
          </a:xfrm>
        </p:spPr>
        <p:txBody>
          <a:bodyPr/>
          <a:lstStyle/>
          <a:p>
            <a:pPr>
              <a:spcBef>
                <a:spcPts val="700"/>
              </a:spcBef>
              <a:defRPr/>
            </a:pPr>
            <a:r>
              <a:rPr lang="en-US" altLang="en-US"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1</a:t>
            </a:r>
            <a:r>
              <a:rPr lang="en-US" altLang="en-US" sz="3200" dirty="0">
                <a:latin typeface="Times New Roman" panose="02020603050405020304" pitchFamily="18" charset="0"/>
                <a:cs typeface="Times New Roman" panose="02020603050405020304" pitchFamily="18" charset="0"/>
              </a:rPr>
              <a:t>: Develop distribution objectives</a:t>
            </a:r>
          </a:p>
        </p:txBody>
      </p:sp>
      <p:sp>
        <p:nvSpPr>
          <p:cNvPr id="59395" name="Rectangle 5"/>
          <p:cNvSpPr>
            <a:spLocks noGrp="1"/>
          </p:cNvSpPr>
          <p:nvPr>
            <p:ph idx="4294967295"/>
          </p:nvPr>
        </p:nvSpPr>
        <p:spPr>
          <a:xfrm>
            <a:off x="738188" y="1592263"/>
            <a:ext cx="7848600" cy="4427537"/>
          </a:xfrm>
        </p:spPr>
        <p:txBody>
          <a:bodyPr/>
          <a:lstStyle/>
          <a:p>
            <a:pPr marL="0" indent="0">
              <a:buNone/>
            </a:pPr>
            <a:r>
              <a:rPr lang="en-US" altLang="zh-HK" sz="2800" dirty="0">
                <a:latin typeface="Times New Roman" panose="02020603050405020304" pitchFamily="18" charset="0"/>
                <a:ea typeface="新細明體" panose="02020500000000000000" pitchFamily="18" charset="-120"/>
                <a:cs typeface="Times New Roman" panose="02020603050405020304" pitchFamily="18" charset="0"/>
              </a:rPr>
              <a:t>More specific distribution objectives </a:t>
            </a:r>
            <a:r>
              <a:rPr lang="en-US" altLang="zh-HK" sz="2800" i="1" dirty="0">
                <a:latin typeface="Times New Roman" panose="02020603050405020304" pitchFamily="18" charset="0"/>
                <a:cs typeface="Times New Roman" panose="02020603050405020304" pitchFamily="18" charset="0"/>
              </a:rPr>
              <a:t>partly</a:t>
            </a:r>
            <a:r>
              <a:rPr lang="en-US" altLang="zh-HK" sz="2800" dirty="0">
                <a:latin typeface="Times New Roman" panose="02020603050405020304" pitchFamily="18" charset="0"/>
                <a:cs typeface="Times New Roman" panose="02020603050405020304" pitchFamily="18" charset="0"/>
              </a:rPr>
              <a:t> depend </a:t>
            </a:r>
            <a:r>
              <a:rPr lang="en-US" altLang="zh-HK" sz="2800" dirty="0">
                <a:latin typeface="Times New Roman" panose="02020603050405020304" pitchFamily="18" charset="0"/>
                <a:ea typeface="新細明體" panose="02020500000000000000" pitchFamily="18" charset="-120"/>
                <a:cs typeface="Times New Roman" panose="02020603050405020304" pitchFamily="18" charset="0"/>
              </a:rPr>
              <a:t>on the characteristics of the product and the market.</a:t>
            </a:r>
          </a:p>
        </p:txBody>
      </p:sp>
      <p:sp>
        <p:nvSpPr>
          <p:cNvPr id="59396" name="文字方塊 1"/>
          <p:cNvSpPr txBox="1">
            <a:spLocks noChangeArrowheads="1"/>
          </p:cNvSpPr>
          <p:nvPr/>
        </p:nvSpPr>
        <p:spPr bwMode="auto">
          <a:xfrm>
            <a:off x="838200" y="2590800"/>
            <a:ext cx="51054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e.g.1: For bulky product </a:t>
            </a: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minimize shipping cost.</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397" name="文字方塊 4"/>
          <p:cNvSpPr txBox="1">
            <a:spLocks noChangeArrowheads="1"/>
          </p:cNvSpPr>
          <p:nvPr/>
        </p:nvSpPr>
        <p:spPr bwMode="auto">
          <a:xfrm>
            <a:off x="838200" y="3059113"/>
            <a:ext cx="66294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e.g.2: For convenience product </a:t>
            </a: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make yr. product widely available </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9398" name="文字方塊 5"/>
          <p:cNvSpPr txBox="1">
            <a:spLocks noChangeArrowheads="1"/>
          </p:cNvSpPr>
          <p:nvPr/>
        </p:nvSpPr>
        <p:spPr bwMode="auto">
          <a:xfrm>
            <a:off x="838200" y="3505200"/>
            <a:ext cx="51054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e.g.3: For luxury product </a:t>
            </a: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deliver superior service</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20</a:t>
            </a:fld>
            <a:endParaRPr lang="en-US"/>
          </a:p>
        </p:txBody>
      </p:sp>
      <p:pic>
        <p:nvPicPr>
          <p:cNvPr id="13" name="圖片 12"/>
          <p:cNvPicPr>
            <a:picLocks noChangeAspect="1"/>
          </p:cNvPicPr>
          <p:nvPr/>
        </p:nvPicPr>
        <p:blipFill>
          <a:blip r:embed="rId3"/>
          <a:stretch>
            <a:fillRect/>
          </a:stretch>
        </p:blipFill>
        <p:spPr>
          <a:xfrm>
            <a:off x="76200" y="101736"/>
            <a:ext cx="1045206" cy="1471477"/>
          </a:xfrm>
          <a:prstGeom prst="rect">
            <a:avLst/>
          </a:prstGeom>
        </p:spPr>
      </p:pic>
    </p:spTree>
    <p:extLst>
      <p:ext uri="{BB962C8B-B14F-4D97-AF65-F5344CB8AC3E}">
        <p14:creationId xmlns:p14="http://schemas.microsoft.com/office/powerpoint/2010/main" val="590807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p:cNvSpPr>
          <p:nvPr>
            <p:ph type="title" idx="4294967295"/>
          </p:nvPr>
        </p:nvSpPr>
        <p:spPr>
          <a:xfrm>
            <a:off x="723900" y="254000"/>
            <a:ext cx="7696200" cy="1200150"/>
          </a:xfrm>
        </p:spPr>
        <p:txBody>
          <a:bodyPr/>
          <a:lstStyle/>
          <a:p>
            <a:pPr>
              <a:spcBef>
                <a:spcPts val="700"/>
              </a:spcBef>
              <a:defRPr/>
            </a:pPr>
            <a:r>
              <a:rPr lang="en-US" alt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2</a:t>
            </a:r>
            <a:r>
              <a:rPr lang="en-US" altLang="en-US" sz="3600" dirty="0">
                <a:latin typeface="Times New Roman" panose="02020603050405020304" pitchFamily="18" charset="0"/>
                <a:cs typeface="Times New Roman" panose="02020603050405020304" pitchFamily="18" charset="0"/>
              </a:rPr>
              <a:t>: Evaluate internal and external environmental influences</a:t>
            </a:r>
          </a:p>
        </p:txBody>
      </p:sp>
      <p:sp>
        <p:nvSpPr>
          <p:cNvPr id="63491" name="Rectangle 5"/>
          <p:cNvSpPr>
            <a:spLocks noGrp="1"/>
          </p:cNvSpPr>
          <p:nvPr>
            <p:ph idx="4294967295"/>
          </p:nvPr>
        </p:nvSpPr>
        <p:spPr>
          <a:xfrm>
            <a:off x="738188" y="1592263"/>
            <a:ext cx="7848600" cy="4427537"/>
          </a:xfrm>
        </p:spPr>
        <p:txBody>
          <a:bodyPr/>
          <a:lstStyle/>
          <a:p>
            <a:pPr>
              <a:spcBef>
                <a:spcPts val="700"/>
              </a:spcBef>
            </a:pPr>
            <a:r>
              <a:rPr lang="en-US" altLang="en-US">
                <a:latin typeface="Times New Roman" panose="02020603050405020304" pitchFamily="18" charset="0"/>
                <a:cs typeface="Times New Roman" panose="02020603050405020304" pitchFamily="18" charset="0"/>
              </a:rPr>
              <a:t>Internal environment</a:t>
            </a:r>
          </a:p>
          <a:p>
            <a:pPr>
              <a:spcBef>
                <a:spcPts val="700"/>
              </a:spcBef>
              <a:buFont typeface="Arial" panose="020B0604020202020204" pitchFamily="34" charset="0"/>
              <a:buNone/>
            </a:pPr>
            <a:endParaRPr lang="en-US" altLang="en-US">
              <a:latin typeface="Times New Roman" panose="02020603050405020304" pitchFamily="18" charset="0"/>
              <a:cs typeface="Times New Roman" panose="02020603050405020304" pitchFamily="18" charset="0"/>
            </a:endParaRPr>
          </a:p>
          <a:p>
            <a:pPr>
              <a:spcBef>
                <a:spcPts val="700"/>
              </a:spcBef>
            </a:pPr>
            <a:r>
              <a:rPr lang="en-US" altLang="en-US">
                <a:latin typeface="Times New Roman" panose="02020603050405020304" pitchFamily="18" charset="0"/>
                <a:cs typeface="Times New Roman" panose="02020603050405020304" pitchFamily="18" charset="0"/>
              </a:rPr>
              <a:t>External environment</a:t>
            </a:r>
          </a:p>
        </p:txBody>
      </p:sp>
      <p:sp>
        <p:nvSpPr>
          <p:cNvPr id="63492" name="文字方塊 2"/>
          <p:cNvSpPr txBox="1">
            <a:spLocks noChangeArrowheads="1"/>
          </p:cNvSpPr>
          <p:nvPr/>
        </p:nvSpPr>
        <p:spPr bwMode="auto">
          <a:xfrm>
            <a:off x="1219200" y="2209800"/>
            <a:ext cx="37338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Hv. own retail and online store?</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3493" name="文字方塊 8"/>
          <p:cNvSpPr txBox="1">
            <a:spLocks noChangeArrowheads="1"/>
          </p:cNvSpPr>
          <p:nvPr/>
        </p:nvSpPr>
        <p:spPr bwMode="auto">
          <a:xfrm>
            <a:off x="1181100" y="3276600"/>
            <a:ext cx="3162300" cy="646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Intermediaries (e.g.: Park-n-shop? Wellcome? 759?)</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21</a:t>
            </a:fld>
            <a:endParaRPr lang="en-US"/>
          </a:p>
        </p:txBody>
      </p:sp>
      <p:sp>
        <p:nvSpPr>
          <p:cNvPr id="7" name="文字方塊 6"/>
          <p:cNvSpPr txBox="1">
            <a:spLocks noChangeArrowheads="1"/>
          </p:cNvSpPr>
          <p:nvPr/>
        </p:nvSpPr>
        <p:spPr bwMode="auto">
          <a:xfrm>
            <a:off x="1190625" y="4021138"/>
            <a:ext cx="5819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 typeface="Wingdings" panose="05000000000000000000" pitchFamily="2" charset="2"/>
              <a:buChar char="ü"/>
            </a:pP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What products they distribute?</a:t>
            </a:r>
            <a:endPar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文字方塊 7"/>
          <p:cNvSpPr txBox="1">
            <a:spLocks noChangeArrowheads="1"/>
          </p:cNvSpPr>
          <p:nvPr/>
        </p:nvSpPr>
        <p:spPr bwMode="auto">
          <a:xfrm>
            <a:off x="1179512" y="4348163"/>
            <a:ext cx="4306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 typeface="Wingdings" panose="05000000000000000000" pitchFamily="2" charset="2"/>
              <a:buChar char="ü"/>
            </a:pP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Slotting fee </a:t>
            </a:r>
            <a:r>
              <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zh-HK" altLang="en-US" sz="1800" b="1" dirty="0">
                <a:solidFill>
                  <a:srgbClr val="FF0000"/>
                </a:solidFill>
                <a:latin typeface="標楷體" panose="03000509000000000000" pitchFamily="65" charset="-120"/>
                <a:ea typeface="標楷體" panose="03000509000000000000" pitchFamily="65" charset="-120"/>
                <a:cs typeface="Times New Roman" panose="02020603050405020304" pitchFamily="18" charset="0"/>
                <a:sym typeface="Wingdings" panose="05000000000000000000" pitchFamily="2" charset="2"/>
              </a:rPr>
              <a:t>上架費</a:t>
            </a:r>
            <a:r>
              <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t>
            </a: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 Any other fee?</a:t>
            </a:r>
            <a:endPar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 name="文字方塊 8"/>
          <p:cNvSpPr txBox="1">
            <a:spLocks noChangeArrowheads="1"/>
          </p:cNvSpPr>
          <p:nvPr/>
        </p:nvSpPr>
        <p:spPr bwMode="auto">
          <a:xfrm>
            <a:off x="1177925" y="4687888"/>
            <a:ext cx="4537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 typeface="Wingdings" panose="05000000000000000000" pitchFamily="2" charset="2"/>
              <a:buChar char="ü"/>
            </a:pP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Procedure for entering the intermediaries</a:t>
            </a:r>
            <a:endPar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563647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p:cNvSpPr>
          <p:nvPr>
            <p:ph type="title" idx="4294967295"/>
          </p:nvPr>
        </p:nvSpPr>
        <p:spPr>
          <a:xfrm>
            <a:off x="723900" y="530225"/>
            <a:ext cx="7696200" cy="647700"/>
          </a:xfrm>
        </p:spPr>
        <p:txBody>
          <a:bodyPr/>
          <a:lstStyle/>
          <a:p>
            <a:pPr>
              <a:spcBef>
                <a:spcPts val="700"/>
              </a:spcBef>
              <a:defRPr/>
            </a:pPr>
            <a:r>
              <a:rPr lang="en-US" alt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3</a:t>
            </a:r>
            <a:r>
              <a:rPr lang="en-US" altLang="en-US" sz="3600" dirty="0">
                <a:latin typeface="Times New Roman" panose="02020603050405020304" pitchFamily="18" charset="0"/>
                <a:cs typeface="Times New Roman" panose="02020603050405020304" pitchFamily="18" charset="0"/>
              </a:rPr>
              <a:t>: Choose a distribution strategy</a:t>
            </a:r>
          </a:p>
        </p:txBody>
      </p:sp>
      <p:sp>
        <p:nvSpPr>
          <p:cNvPr id="21507" name="Rectangle 5"/>
          <p:cNvSpPr>
            <a:spLocks noGrp="1"/>
          </p:cNvSpPr>
          <p:nvPr>
            <p:ph idx="4294967295"/>
          </p:nvPr>
        </p:nvSpPr>
        <p:spPr>
          <a:xfrm>
            <a:off x="738188" y="1592263"/>
            <a:ext cx="7848600" cy="4427537"/>
          </a:xfrm>
        </p:spPr>
        <p:txBody>
          <a:bodyPr>
            <a:normAutofit lnSpcReduction="10000"/>
          </a:bodyPr>
          <a:lstStyle/>
          <a:p>
            <a:pPr marL="0" indent="0">
              <a:spcBef>
                <a:spcPts val="700"/>
              </a:spcBef>
              <a:buFont typeface="Arial" panose="020B0604020202020204" pitchFamily="34" charset="0"/>
              <a:buNone/>
            </a:pPr>
            <a:r>
              <a:rPr lang="en-US" altLang="en-US" sz="2000" dirty="0">
                <a:latin typeface="Times New Roman" panose="02020603050405020304" pitchFamily="18" charset="0"/>
                <a:cs typeface="Times New Roman" panose="02020603050405020304" pitchFamily="18" charset="0"/>
              </a:rPr>
              <a:t>Planning distribution strategies involve a number of decisions.</a:t>
            </a:r>
          </a:p>
          <a:p>
            <a:pPr marL="0" indent="0">
              <a:spcBef>
                <a:spcPts val="700"/>
              </a:spcBef>
              <a:buFont typeface="Arial" panose="020B0604020202020204" pitchFamily="34" charset="0"/>
              <a:buAutoNum type="arabicPeriod"/>
            </a:pPr>
            <a:r>
              <a:rPr lang="en-US" altLang="en-US" sz="2000" dirty="0">
                <a:latin typeface="Times New Roman" panose="02020603050405020304" pitchFamily="18" charset="0"/>
                <a:cs typeface="Times New Roman" panose="02020603050405020304" pitchFamily="18" charset="0"/>
              </a:rPr>
              <a:t>The number of levels in the distribution channel:</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no level (i.e.: </a:t>
            </a:r>
            <a:r>
              <a:rPr lang="en-US" altLang="en-US" sz="1800" i="1" dirty="0">
                <a:latin typeface="Times New Roman" panose="02020603050405020304" pitchFamily="18" charset="0"/>
                <a:cs typeface="Times New Roman" panose="02020603050405020304" pitchFamily="18" charset="0"/>
              </a:rPr>
              <a:t>direct distribution channel</a:t>
            </a:r>
            <a:r>
              <a:rPr lang="en-US" altLang="en-US" sz="1800" dirty="0">
                <a:latin typeface="Times New Roman" panose="02020603050405020304" pitchFamily="18" charset="0"/>
                <a:cs typeface="Times New Roman" panose="02020603050405020304" pitchFamily="18" charset="0"/>
              </a:rPr>
              <a:t>); one, two or more levels of intermediaries (i.e.: </a:t>
            </a:r>
            <a:r>
              <a:rPr lang="en-US" altLang="en-US" sz="1800" i="1" dirty="0">
                <a:latin typeface="Times New Roman" panose="02020603050405020304" pitchFamily="18" charset="0"/>
                <a:cs typeface="Times New Roman" panose="02020603050405020304" pitchFamily="18" charset="0"/>
              </a:rPr>
              <a:t>indirect distribution channel</a:t>
            </a:r>
            <a:r>
              <a:rPr lang="en-US" altLang="en-US" sz="1800" dirty="0">
                <a:latin typeface="Times New Roman" panose="02020603050405020304" pitchFamily="18" charset="0"/>
                <a:cs typeface="Times New Roman" panose="02020603050405020304" pitchFamily="18" charset="0"/>
              </a:rPr>
              <a:t>)? </a:t>
            </a:r>
          </a:p>
          <a:p>
            <a:pPr marL="0" indent="0">
              <a:spcBef>
                <a:spcPts val="700"/>
              </a:spcBef>
              <a:buFont typeface="Arial" panose="020B0604020202020204" pitchFamily="34" charset="0"/>
              <a:buAutoNum type="arabicPeriod"/>
            </a:pPr>
            <a:r>
              <a:rPr lang="en-US" altLang="en-US" sz="2000" dirty="0">
                <a:latin typeface="Times New Roman" panose="02020603050405020304" pitchFamily="18" charset="0"/>
                <a:cs typeface="Times New Roman" panose="02020603050405020304" pitchFamily="18" charset="0"/>
              </a:rPr>
              <a:t>If use intermediaries, how many?</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Intensive distribution</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Exclusive distribution</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Selective distribution	</a:t>
            </a:r>
            <a:endParaRPr lang="en-US" altLang="en-US" sz="2000" dirty="0">
              <a:latin typeface="Times New Roman" panose="02020603050405020304" pitchFamily="18" charset="0"/>
              <a:cs typeface="Times New Roman" panose="02020603050405020304" pitchFamily="18" charset="0"/>
            </a:endParaRPr>
          </a:p>
          <a:p>
            <a:pPr marL="0" indent="0">
              <a:spcBef>
                <a:spcPts val="700"/>
              </a:spcBef>
              <a:buFont typeface="Arial" panose="020B0604020202020204" pitchFamily="34" charset="0"/>
              <a:buAutoNum type="arabicPeriod"/>
            </a:pPr>
            <a:r>
              <a:rPr lang="en-US" altLang="en-US" sz="2000" dirty="0">
                <a:latin typeface="Times New Roman" panose="02020603050405020304" pitchFamily="18" charset="0"/>
                <a:cs typeface="Times New Roman" panose="02020603050405020304" pitchFamily="18" charset="0"/>
              </a:rPr>
              <a:t>If use intermediaries, what is the relationship with them (</a:t>
            </a:r>
            <a:r>
              <a:rPr lang="en-US" altLang="en-US" sz="2000" i="1" dirty="0">
                <a:latin typeface="Times New Roman" panose="02020603050405020304" pitchFamily="18" charset="0"/>
                <a:cs typeface="Times New Roman" panose="02020603050405020304" pitchFamily="18" charset="0"/>
              </a:rPr>
              <a:t>i.e.: marketing system</a:t>
            </a:r>
            <a:r>
              <a:rPr lang="en-US" altLang="en-US" sz="2000" dirty="0">
                <a:latin typeface="Times New Roman" panose="02020603050405020304" pitchFamily="18" charset="0"/>
                <a:cs typeface="Times New Roman" panose="02020603050405020304" pitchFamily="18" charset="0"/>
              </a:rPr>
              <a:t>)?</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Conventional marketing system</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Vertical marketing system (VMS)</a:t>
            </a:r>
          </a:p>
          <a:p>
            <a:pPr lvl="2" indent="-342900">
              <a:spcBef>
                <a:spcPts val="700"/>
              </a:spcBef>
              <a:buFont typeface="Wingdings" panose="05000000000000000000" pitchFamily="2" charset="2"/>
              <a:buChar char="Ø"/>
            </a:pPr>
            <a:r>
              <a:rPr lang="en-US" altLang="en-US" sz="1800" dirty="0">
                <a:latin typeface="Times New Roman" panose="02020603050405020304" pitchFamily="18" charset="0"/>
                <a:cs typeface="Times New Roman" panose="02020603050405020304" pitchFamily="18" charset="0"/>
              </a:rPr>
              <a:t>Horizontal marketing system </a:t>
            </a:r>
            <a:endParaRPr lang="en-US" altLang="en-US" dirty="0">
              <a:latin typeface="Times New Roman" panose="02020603050405020304" pitchFamily="18" charset="0"/>
              <a:cs typeface="Times New Roman" panose="02020603050405020304" pitchFamily="18" charset="0"/>
            </a:endParaRPr>
          </a:p>
        </p:txBody>
      </p:sp>
      <p:sp>
        <p:nvSpPr>
          <p:cNvPr id="2" name="右大括弧 1"/>
          <p:cNvSpPr/>
          <p:nvPr/>
        </p:nvSpPr>
        <p:spPr>
          <a:xfrm>
            <a:off x="5562600" y="2971800"/>
            <a:ext cx="381000" cy="121920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HK" altLang="en-US"/>
          </a:p>
        </p:txBody>
      </p:sp>
      <p:sp>
        <p:nvSpPr>
          <p:cNvPr id="69637" name="文字方塊 2"/>
          <p:cNvSpPr txBox="1">
            <a:spLocks noChangeArrowheads="1"/>
          </p:cNvSpPr>
          <p:nvPr/>
        </p:nvSpPr>
        <p:spPr bwMode="auto">
          <a:xfrm>
            <a:off x="6019800" y="3200400"/>
            <a:ext cx="205740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As discussed next</a:t>
            </a:r>
            <a:endPar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 name="右大括弧 5"/>
          <p:cNvSpPr/>
          <p:nvPr/>
        </p:nvSpPr>
        <p:spPr>
          <a:xfrm>
            <a:off x="5562600" y="4953000"/>
            <a:ext cx="381000" cy="91440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HK" altLang="en-US"/>
          </a:p>
        </p:txBody>
      </p:sp>
      <p:sp>
        <p:nvSpPr>
          <p:cNvPr id="7" name="文字方塊 6"/>
          <p:cNvSpPr txBox="1">
            <a:spLocks noChangeArrowheads="1"/>
          </p:cNvSpPr>
          <p:nvPr/>
        </p:nvSpPr>
        <p:spPr bwMode="auto">
          <a:xfrm>
            <a:off x="6019800" y="5181600"/>
            <a:ext cx="1676400"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As discussed in slide 13 to 18</a:t>
            </a:r>
            <a:endParaRPr lang="zh-HK" altLang="en-US" sz="1800" b="1"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7795C319-6947-4DC9-88E3-5333DB84EE2A}" type="slidenum">
              <a:rPr lang="en-US" smtClean="0"/>
              <a:pPr/>
              <a:t>22</a:t>
            </a:fld>
            <a:endParaRPr lang="en-US"/>
          </a:p>
        </p:txBody>
      </p:sp>
    </p:spTree>
    <p:extLst>
      <p:ext uri="{BB962C8B-B14F-4D97-AF65-F5344CB8AC3E}">
        <p14:creationId xmlns:p14="http://schemas.microsoft.com/office/powerpoint/2010/main" val="20417605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1507">
                                            <p:txEl>
                                              <p:pRg st="7" end="7"/>
                                            </p:txEl>
                                          </p:spTgt>
                                        </p:tgtEl>
                                        <p:attrNameLst>
                                          <p:attrName>style.visibility</p:attrName>
                                        </p:attrNameLst>
                                      </p:cBhvr>
                                      <p:to>
                                        <p:strVal val="visible"/>
                                      </p:to>
                                    </p:set>
                                    <p:animEffect transition="in" filter="fade">
                                      <p:cBhvr>
                                        <p:cTn id="7" dur="1000"/>
                                        <p:tgtEl>
                                          <p:spTgt spid="21507">
                                            <p:txEl>
                                              <p:pRg st="7" end="7"/>
                                            </p:txEl>
                                          </p:spTgt>
                                        </p:tgtEl>
                                      </p:cBhvr>
                                    </p:animEffect>
                                    <p:anim calcmode="lin" valueType="num">
                                      <p:cBhvr>
                                        <p:cTn id="8" dur="1000" fill="hold"/>
                                        <p:tgtEl>
                                          <p:spTgt spid="21507">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21507">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507">
                                            <p:txEl>
                                              <p:pRg st="8" end="8"/>
                                            </p:txEl>
                                          </p:spTgt>
                                        </p:tgtEl>
                                        <p:attrNameLst>
                                          <p:attrName>style.visibility</p:attrName>
                                        </p:attrNameLst>
                                      </p:cBhvr>
                                      <p:to>
                                        <p:strVal val="visible"/>
                                      </p:to>
                                    </p:set>
                                    <p:animEffect transition="in" filter="fade">
                                      <p:cBhvr>
                                        <p:cTn id="12" dur="1000"/>
                                        <p:tgtEl>
                                          <p:spTgt spid="21507">
                                            <p:txEl>
                                              <p:pRg st="8" end="8"/>
                                            </p:txEl>
                                          </p:spTgt>
                                        </p:tgtEl>
                                      </p:cBhvr>
                                    </p:animEffect>
                                    <p:anim calcmode="lin" valueType="num">
                                      <p:cBhvr>
                                        <p:cTn id="13" dur="1000" fill="hold"/>
                                        <p:tgtEl>
                                          <p:spTgt spid="21507">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21507">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507">
                                            <p:txEl>
                                              <p:pRg st="9" end="9"/>
                                            </p:txEl>
                                          </p:spTgt>
                                        </p:tgtEl>
                                        <p:attrNameLst>
                                          <p:attrName>style.visibility</p:attrName>
                                        </p:attrNameLst>
                                      </p:cBhvr>
                                      <p:to>
                                        <p:strVal val="visible"/>
                                      </p:to>
                                    </p:set>
                                    <p:animEffect transition="in" filter="fade">
                                      <p:cBhvr>
                                        <p:cTn id="17" dur="1000"/>
                                        <p:tgtEl>
                                          <p:spTgt spid="21507">
                                            <p:txEl>
                                              <p:pRg st="9" end="9"/>
                                            </p:txEl>
                                          </p:spTgt>
                                        </p:tgtEl>
                                      </p:cBhvr>
                                    </p:animEffect>
                                    <p:anim calcmode="lin" valueType="num">
                                      <p:cBhvr>
                                        <p:cTn id="18" dur="1000" fill="hold"/>
                                        <p:tgtEl>
                                          <p:spTgt spid="21507">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21507">
                                            <p:txEl>
                                              <p:pRg st="9" end="9"/>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507">
                                            <p:txEl>
                                              <p:pRg st="10" end="10"/>
                                            </p:txEl>
                                          </p:spTgt>
                                        </p:tgtEl>
                                        <p:attrNameLst>
                                          <p:attrName>style.visibility</p:attrName>
                                        </p:attrNameLst>
                                      </p:cBhvr>
                                      <p:to>
                                        <p:strVal val="visible"/>
                                      </p:to>
                                    </p:set>
                                    <p:animEffect transition="in" filter="fade">
                                      <p:cBhvr>
                                        <p:cTn id="22" dur="1000"/>
                                        <p:tgtEl>
                                          <p:spTgt spid="21507">
                                            <p:txEl>
                                              <p:pRg st="10" end="10"/>
                                            </p:txEl>
                                          </p:spTgt>
                                        </p:tgtEl>
                                      </p:cBhvr>
                                    </p:animEffect>
                                    <p:anim calcmode="lin" valueType="num">
                                      <p:cBhvr>
                                        <p:cTn id="23" dur="1000" fill="hold"/>
                                        <p:tgtEl>
                                          <p:spTgt spid="21507">
                                            <p:txEl>
                                              <p:pRg st="10" end="10"/>
                                            </p:txEl>
                                          </p:spTgt>
                                        </p:tgtEl>
                                        <p:attrNameLst>
                                          <p:attrName>ppt_x</p:attrName>
                                        </p:attrNameLst>
                                      </p:cBhvr>
                                      <p:tavLst>
                                        <p:tav tm="0">
                                          <p:val>
                                            <p:strVal val="#ppt_x"/>
                                          </p:val>
                                        </p:tav>
                                        <p:tav tm="100000">
                                          <p:val>
                                            <p:strVal val="#ppt_x"/>
                                          </p:val>
                                        </p:tav>
                                      </p:tavLst>
                                    </p:anim>
                                    <p:anim calcmode="lin" valueType="num">
                                      <p:cBhvr>
                                        <p:cTn id="24" dur="1000" fill="hold"/>
                                        <p:tgtEl>
                                          <p:spTgt spid="21507">
                                            <p:txEl>
                                              <p:pRg st="10" end="1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en-US" sz="3600" u="sng">
                <a:effectLst>
                  <a:outerShdw blurRad="38100" dist="38100" dir="2700000" algn="tl">
                    <a:srgbClr val="C0C0C0"/>
                  </a:outerShdw>
                </a:effectLst>
                <a:latin typeface="Times New Roman" panose="02020603050405020304" pitchFamily="18" charset="0"/>
                <a:cs typeface="Times New Roman" panose="02020603050405020304" pitchFamily="18" charset="0"/>
              </a:rPr>
              <a:t>Step 3</a:t>
            </a:r>
            <a:r>
              <a:rPr lang="en-US" altLang="en-US" sz="3600">
                <a:latin typeface="Times New Roman" panose="02020603050405020304" pitchFamily="18" charset="0"/>
                <a:cs typeface="Times New Roman" panose="02020603050405020304" pitchFamily="18" charset="0"/>
              </a:rPr>
              <a:t>: Choose a distribution strategy</a:t>
            </a:r>
            <a:endParaRPr lang="zh-HK" altLang="en-US" sz="360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659" name="內容版面配置區 2"/>
          <p:cNvSpPr>
            <a:spLocks noGrp="1"/>
          </p:cNvSpPr>
          <p:nvPr>
            <p:ph idx="1"/>
          </p:nvPr>
        </p:nvSpPr>
        <p:spPr>
          <a:xfrm>
            <a:off x="457200" y="1600200"/>
            <a:ext cx="8229600" cy="5257800"/>
          </a:xfrm>
        </p:spPr>
        <p:txBody>
          <a:bodyPr/>
          <a:lstStyle/>
          <a:p>
            <a:pPr marL="457200" indent="-457200">
              <a:buFont typeface="Calibri" panose="020F0502020204030204" pitchFamily="34" charset="0"/>
              <a:buAutoNum type="arabicPeriod" startAt="2"/>
            </a:pPr>
            <a:r>
              <a:rPr lang="en-US" altLang="zh-HK" sz="2000" u="sng">
                <a:latin typeface="Times New Roman" panose="02020603050405020304" pitchFamily="18" charset="0"/>
                <a:ea typeface="新細明體" panose="02020500000000000000" pitchFamily="18" charset="-120"/>
                <a:cs typeface="Times New Roman" panose="02020603050405020304" pitchFamily="18" charset="0"/>
              </a:rPr>
              <a:t>Number of intermediaries </a:t>
            </a:r>
            <a:r>
              <a:rPr lang="en-US" altLang="zh-HK" sz="2000" i="1" u="sng">
                <a:latin typeface="Times New Roman" panose="02020603050405020304" pitchFamily="18" charset="0"/>
                <a:ea typeface="新細明體" panose="02020500000000000000" pitchFamily="18" charset="-120"/>
                <a:cs typeface="Times New Roman" panose="02020603050405020304" pitchFamily="18" charset="0"/>
              </a:rPr>
              <a:t>(if any)</a:t>
            </a:r>
            <a:r>
              <a:rPr lang="en-US" altLang="zh-HK" sz="2000" u="sng">
                <a:latin typeface="Times New Roman" panose="02020603050405020304" pitchFamily="18" charset="0"/>
                <a:ea typeface="新細明體" panose="02020500000000000000" pitchFamily="18" charset="-120"/>
                <a:cs typeface="Times New Roman" panose="02020603050405020304" pitchFamily="18" charset="0"/>
              </a:rPr>
              <a:t>? </a:t>
            </a:r>
          </a:p>
          <a:p>
            <a:pPr marL="742950" lvl="2" indent="-342900">
              <a:buFont typeface="Calibri" panose="020F0502020204030204" pitchFamily="34" charset="0"/>
              <a:buAutoNum type="alphaUcPeriod"/>
            </a:pP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many (</a:t>
            </a:r>
            <a:r>
              <a:rPr lang="en-US" altLang="zh-HK" sz="18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intensive distribution</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a:t>
            </a:r>
          </a:p>
          <a:p>
            <a:pPr marL="1200150" lvl="3" indent="-342900">
              <a:buFont typeface="Wingdings" panose="05000000000000000000" pitchFamily="2" charset="2"/>
              <a:buChar char="ü"/>
            </a:pPr>
            <a:r>
              <a:rPr lang="en-US" altLang="zh-HK" sz="1600">
                <a:latin typeface="Times New Roman" panose="02020603050405020304" pitchFamily="18" charset="0"/>
                <a:ea typeface="新細明體" panose="02020500000000000000" pitchFamily="18" charset="-120"/>
                <a:cs typeface="Times New Roman" panose="02020603050405020304" pitchFamily="18" charset="0"/>
              </a:rPr>
              <a:t>A producer stocks its products in as many outlets as possible.</a:t>
            </a:r>
            <a:endParaRPr lang="en-US" altLang="zh-HK" sz="1800">
              <a:latin typeface="Times New Roman" panose="02020603050405020304" pitchFamily="18" charset="0"/>
              <a:ea typeface="新細明體" panose="02020500000000000000" pitchFamily="18" charset="-120"/>
              <a:cs typeface="Times New Roman" panose="02020603050405020304" pitchFamily="18" charset="0"/>
            </a:endParaRPr>
          </a:p>
          <a:p>
            <a:pPr marL="742950" lvl="2" indent="-342900">
              <a:buFont typeface="Wingdings" panose="05000000000000000000" pitchFamily="2" charset="2"/>
              <a:buChar char="Ø"/>
            </a:pPr>
            <a:endParaRPr lang="en-US" altLang="zh-HK" sz="1800">
              <a:latin typeface="Times New Roman" panose="02020603050405020304" pitchFamily="18" charset="0"/>
              <a:ea typeface="新細明體" panose="02020500000000000000" pitchFamily="18" charset="-120"/>
              <a:cs typeface="Times New Roman" panose="02020603050405020304" pitchFamily="18" charset="0"/>
            </a:endParaRPr>
          </a:p>
          <a:p>
            <a:pPr marL="742950" lvl="2" indent="-342900">
              <a:buFont typeface="Calibri" panose="020F0502020204030204" pitchFamily="34" charset="0"/>
              <a:buAutoNum type="alphaUcPeriod" startAt="2"/>
            </a:pP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Few (</a:t>
            </a:r>
            <a:r>
              <a:rPr lang="en-US" altLang="zh-HK" sz="18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exclusive distribution</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a:t>
            </a:r>
          </a:p>
          <a:p>
            <a:pPr marL="1200150" lvl="3" indent="-342900">
              <a:buFont typeface="Wingdings" panose="05000000000000000000" pitchFamily="2" charset="2"/>
              <a:buChar char="ü"/>
            </a:pPr>
            <a:r>
              <a:rPr lang="en-US" altLang="zh-HK" sz="1600">
                <a:latin typeface="Times New Roman" panose="02020603050405020304" pitchFamily="18" charset="0"/>
                <a:ea typeface="新細明體" panose="02020500000000000000" pitchFamily="18" charset="-120"/>
                <a:cs typeface="Times New Roman" panose="02020603050405020304" pitchFamily="18" charset="0"/>
              </a:rPr>
              <a:t>A producer gives a single intermediary the exclusive right to distribute the company’s products in their territories.</a:t>
            </a:r>
            <a:r>
              <a:rPr lang="zh-TW" altLang="zh-HK" sz="1600">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TW" sz="1600">
              <a:latin typeface="Times New Roman" panose="02020603050405020304" pitchFamily="18" charset="0"/>
              <a:ea typeface="新細明體" panose="02020500000000000000" pitchFamily="18" charset="-120"/>
              <a:cs typeface="Times New Roman" panose="02020603050405020304" pitchFamily="18" charset="0"/>
            </a:endParaRPr>
          </a:p>
          <a:p>
            <a:pPr marL="742950" lvl="2" indent="-342900">
              <a:buFont typeface="Wingdings" panose="05000000000000000000" pitchFamily="2" charset="2"/>
              <a:buChar char="Ø"/>
            </a:pPr>
            <a:endParaRPr lang="en-US" altLang="zh-HK" sz="1800">
              <a:latin typeface="Times New Roman" panose="02020603050405020304" pitchFamily="18" charset="0"/>
              <a:ea typeface="新細明體" panose="02020500000000000000" pitchFamily="18" charset="-120"/>
              <a:cs typeface="Times New Roman" panose="02020603050405020304" pitchFamily="18" charset="0"/>
            </a:endParaRPr>
          </a:p>
          <a:p>
            <a:pPr marL="742950" lvl="2" indent="-342900">
              <a:buFont typeface="Calibri" panose="020F0502020204030204" pitchFamily="34" charset="0"/>
              <a:buAutoNum type="alphaUcPeriod" startAt="3"/>
            </a:pP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In between (</a:t>
            </a:r>
            <a:r>
              <a:rPr lang="en-US" altLang="zh-HK" sz="18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selective distribution</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a:t>
            </a:r>
          </a:p>
          <a:p>
            <a:pPr marL="1200150" lvl="3" indent="-342900">
              <a:buFont typeface="Wingdings" panose="05000000000000000000" pitchFamily="2" charset="2"/>
              <a:buChar char="ü"/>
            </a:pPr>
            <a:r>
              <a:rPr lang="en-US" altLang="zh-HK" sz="1600">
                <a:latin typeface="Times New Roman" panose="02020603050405020304" pitchFamily="18" charset="0"/>
                <a:ea typeface="新細明體" panose="02020500000000000000" pitchFamily="18" charset="-120"/>
                <a:cs typeface="Times New Roman" panose="02020603050405020304" pitchFamily="18" charset="0"/>
              </a:rPr>
              <a:t>A producer gives more than one, but fewer than all, of the intermediaries who are willing to carry the company’s products.</a:t>
            </a:r>
            <a:endParaRPr lang="en-US" altLang="zh-HK">
              <a:latin typeface="Times New Roman" panose="02020603050405020304" pitchFamily="18" charset="0"/>
              <a:ea typeface="新細明體" panose="02020500000000000000" pitchFamily="18" charset="-120"/>
              <a:cs typeface="Times New Roman" panose="02020603050405020304" pitchFamily="18" charset="0"/>
            </a:endParaRPr>
          </a:p>
          <a:p>
            <a:pPr marL="457200" lvl="1" indent="-457200">
              <a:buFont typeface="Calibri" panose="020F0502020204030204" pitchFamily="34" charset="0"/>
              <a:buAutoNum type="alphaLcPeriod" startAt="3"/>
            </a:pPr>
            <a:endParaRPr lang="en-US" altLang="zh-HK" sz="2400" u="sng">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buFont typeface="Wingdings" panose="05000000000000000000" pitchFamily="2" charset="2"/>
              <a:buChar char="Ø"/>
            </a:pPr>
            <a:endParaRPr lang="en-US" altLang="zh-HK" sz="1800" b="1" i="1">
              <a:solidFill>
                <a:srgbClr val="00B05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660"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8B3EAD77-FD8D-4098-A44D-3D070A44F901}" type="slidenum">
              <a:rPr lang="en-US" altLang="zh-HK" sz="1200">
                <a:latin typeface="Arial" panose="020B0604020202020204" pitchFamily="34" charset="0"/>
                <a:ea typeface="新細明體" panose="02020500000000000000" pitchFamily="18" charset="-120"/>
              </a:rPr>
              <a:pPr>
                <a:spcBef>
                  <a:spcPct val="0"/>
                </a:spcBef>
                <a:buClrTx/>
                <a:buFontTx/>
                <a:buNone/>
              </a:pPr>
              <a:t>23</a:t>
            </a:fld>
            <a:endParaRPr lang="en-US" altLang="zh-HK" sz="1200" dirty="0">
              <a:latin typeface="Arial" panose="020B0604020202020204" pitchFamily="34" charset="0"/>
              <a:ea typeface="新細明體" panose="02020500000000000000" pitchFamily="18" charset="-120"/>
            </a:endParaRPr>
          </a:p>
        </p:txBody>
      </p:sp>
      <p:sp>
        <p:nvSpPr>
          <p:cNvPr id="70661" name="文字方塊 5"/>
          <p:cNvSpPr txBox="1">
            <a:spLocks noChangeArrowheads="1"/>
          </p:cNvSpPr>
          <p:nvPr/>
        </p:nvSpPr>
        <p:spPr bwMode="auto">
          <a:xfrm>
            <a:off x="1676400" y="2619375"/>
            <a:ext cx="525780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producers of convenience goods (like soft drink, snack)</a:t>
            </a:r>
            <a:endParaRPr lang="zh-HK" altLang="en-US"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0662" name="文字方塊 8"/>
          <p:cNvSpPr txBox="1">
            <a:spLocks noChangeArrowheads="1"/>
          </p:cNvSpPr>
          <p:nvPr/>
        </p:nvSpPr>
        <p:spPr bwMode="auto">
          <a:xfrm>
            <a:off x="1719263" y="5022850"/>
            <a:ext cx="4876800" cy="339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producers of shopping goods (like digital camera)</a:t>
            </a:r>
            <a:endParaRPr lang="zh-HK" altLang="en-US"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592458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482600" y="306388"/>
            <a:ext cx="8178800" cy="1077912"/>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IN" sz="3200" kern="0" dirty="0">
                <a:latin typeface="Times New Roman" panose="02020603050405020304" pitchFamily="18" charset="0"/>
                <a:cs typeface="Times New Roman" panose="02020603050405020304" pitchFamily="18" charset="0"/>
              </a:rPr>
              <a:t>Characteristics that favour intensive over exclusive distribution</a:t>
            </a:r>
          </a:p>
        </p:txBody>
      </p:sp>
      <p:pic>
        <p:nvPicPr>
          <p:cNvPr id="7270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905000"/>
            <a:ext cx="8305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橢圓 1"/>
          <p:cNvSpPr/>
          <p:nvPr/>
        </p:nvSpPr>
        <p:spPr>
          <a:xfrm>
            <a:off x="7391400" y="4191000"/>
            <a:ext cx="10668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6" name="橢圓 5"/>
          <p:cNvSpPr/>
          <p:nvPr/>
        </p:nvSpPr>
        <p:spPr>
          <a:xfrm>
            <a:off x="5486400" y="4392613"/>
            <a:ext cx="9144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cxnSp>
        <p:nvCxnSpPr>
          <p:cNvPr id="4" name="直線單箭頭接點 3"/>
          <p:cNvCxnSpPr/>
          <p:nvPr/>
        </p:nvCxnSpPr>
        <p:spPr>
          <a:xfrm>
            <a:off x="6096000" y="4648200"/>
            <a:ext cx="304800" cy="596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711" name="文字方塊 6"/>
          <p:cNvSpPr txBox="1">
            <a:spLocks noChangeArrowheads="1"/>
          </p:cNvSpPr>
          <p:nvPr/>
        </p:nvSpPr>
        <p:spPr bwMode="auto">
          <a:xfrm>
            <a:off x="6096000" y="524510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4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e.g.: build good relationship w. individual customers</a:t>
            </a:r>
            <a:endParaRPr lang="zh-HK" altLang="en-US" sz="14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7795C319-6947-4DC9-88E3-5333DB84EE2A}" type="slidenum">
              <a:rPr lang="en-US" smtClean="0"/>
              <a:pPr/>
              <a:t>24</a:t>
            </a:fld>
            <a:endParaRPr lang="en-US"/>
          </a:p>
        </p:txBody>
      </p:sp>
    </p:spTree>
    <p:extLst>
      <p:ext uri="{BB962C8B-B14F-4D97-AF65-F5344CB8AC3E}">
        <p14:creationId xmlns:p14="http://schemas.microsoft.com/office/powerpoint/2010/main" val="2806991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p:cNvSpPr>
          <p:nvPr>
            <p:ph type="title" idx="4294967295"/>
          </p:nvPr>
        </p:nvSpPr>
        <p:spPr>
          <a:xfrm>
            <a:off x="723900" y="530225"/>
            <a:ext cx="7696200" cy="647700"/>
          </a:xfrm>
        </p:spPr>
        <p:txBody>
          <a:bodyPr/>
          <a:lstStyle/>
          <a:p>
            <a:pPr>
              <a:spcBef>
                <a:spcPts val="700"/>
              </a:spcBef>
              <a:defRPr/>
            </a:pPr>
            <a:r>
              <a:rPr lang="en-US" alt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a:t>
            </a:r>
            <a:r>
              <a:rPr lang="en-US" altLang="en-US" sz="3600" dirty="0">
                <a:latin typeface="Times New Roman" panose="02020603050405020304" pitchFamily="18" charset="0"/>
                <a:cs typeface="Times New Roman" panose="02020603050405020304" pitchFamily="18" charset="0"/>
              </a:rPr>
              <a:t>: Develop distribution tactics</a:t>
            </a:r>
          </a:p>
        </p:txBody>
      </p:sp>
      <p:sp>
        <p:nvSpPr>
          <p:cNvPr id="21507" name="Rectangle 5"/>
          <p:cNvSpPr>
            <a:spLocks noGrp="1"/>
          </p:cNvSpPr>
          <p:nvPr>
            <p:ph idx="4294967295"/>
          </p:nvPr>
        </p:nvSpPr>
        <p:spPr>
          <a:xfrm>
            <a:off x="738188" y="1592263"/>
            <a:ext cx="7848600" cy="4427537"/>
          </a:xfrm>
        </p:spPr>
        <p:txBody>
          <a:bodyPr/>
          <a:lstStyle/>
          <a:p>
            <a:pPr marL="0" indent="0">
              <a:spcBef>
                <a:spcPts val="700"/>
              </a:spcBef>
              <a:buFont typeface="Arial" panose="020B0604020202020204" pitchFamily="34" charset="0"/>
              <a:buNone/>
              <a:defRPr/>
            </a:pPr>
            <a:r>
              <a:rPr lang="en-US" altLang="en-US" sz="2800" dirty="0">
                <a:latin typeface="Times New Roman" panose="02020603050405020304" pitchFamily="18" charset="0"/>
                <a:cs typeface="Times New Roman" panose="02020603050405020304" pitchFamily="18" charset="0"/>
              </a:rPr>
              <a:t>The final step in distribution planning is to develop the distribution tactics necessary to implement the distribution strategy. This involves:</a:t>
            </a:r>
          </a:p>
          <a:p>
            <a:pPr marL="514350" indent="-514350">
              <a:spcBef>
                <a:spcPts val="700"/>
              </a:spcBef>
              <a:buFont typeface="Arial" panose="020B0604020202020204" pitchFamily="34" charset="0"/>
              <a:buAutoNum type="arabicPeriod"/>
              <a:defRPr/>
            </a:pPr>
            <a:r>
              <a:rPr lang="en-US" altLang="en-US" sz="2800" dirty="0">
                <a:latin typeface="Times New Roman" panose="02020603050405020304" pitchFamily="18" charset="0"/>
                <a:cs typeface="Times New Roman" panose="02020603050405020304" pitchFamily="18" charset="0"/>
              </a:rPr>
              <a:t>Selecting individual channel members</a:t>
            </a:r>
          </a:p>
          <a:p>
            <a:pPr marL="514350" indent="-514350">
              <a:spcBef>
                <a:spcPts val="700"/>
              </a:spcBef>
              <a:buFont typeface="Arial" panose="020B0604020202020204" pitchFamily="34" charset="0"/>
              <a:buAutoNum type="arabicPeriod"/>
              <a:defRPr/>
            </a:pPr>
            <a:r>
              <a:rPr lang="en-US" altLang="en-US" sz="2800" dirty="0">
                <a:latin typeface="Times New Roman" panose="02020603050405020304" pitchFamily="18" charset="0"/>
                <a:cs typeface="Times New Roman" panose="02020603050405020304" pitchFamily="18" charset="0"/>
              </a:rPr>
              <a:t>Managing the channel</a:t>
            </a: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25</a:t>
            </a:fld>
            <a:endParaRPr lang="en-US"/>
          </a:p>
        </p:txBody>
      </p:sp>
    </p:spTree>
    <p:extLst>
      <p:ext uri="{BB962C8B-B14F-4D97-AF65-F5344CB8AC3E}">
        <p14:creationId xmlns:p14="http://schemas.microsoft.com/office/powerpoint/2010/main" val="149894977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p:cNvSpPr>
          <p:nvPr>
            <p:ph type="title" idx="4294967295"/>
          </p:nvPr>
        </p:nvSpPr>
        <p:spPr>
          <a:xfrm>
            <a:off x="723900" y="530225"/>
            <a:ext cx="7696200" cy="647700"/>
          </a:xfrm>
        </p:spPr>
        <p:txBody>
          <a:bodyPr/>
          <a:lstStyle/>
          <a:p>
            <a:pPr>
              <a:spcBef>
                <a:spcPts val="700"/>
              </a:spcBef>
              <a:defRPr/>
            </a:pPr>
            <a:r>
              <a:rPr lang="en-US" alt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4</a:t>
            </a:r>
            <a:r>
              <a:rPr lang="en-US" altLang="en-US" sz="3600" dirty="0">
                <a:latin typeface="Times New Roman" panose="02020603050405020304" pitchFamily="18" charset="0"/>
                <a:cs typeface="Times New Roman" panose="02020603050405020304" pitchFamily="18" charset="0"/>
              </a:rPr>
              <a:t>: Develop distribution tactics</a:t>
            </a:r>
          </a:p>
        </p:txBody>
      </p:sp>
      <p:sp>
        <p:nvSpPr>
          <p:cNvPr id="78851" name="Rectangle 5"/>
          <p:cNvSpPr>
            <a:spLocks noGrp="1"/>
          </p:cNvSpPr>
          <p:nvPr>
            <p:ph idx="4294967295"/>
          </p:nvPr>
        </p:nvSpPr>
        <p:spPr>
          <a:xfrm>
            <a:off x="738188" y="1592263"/>
            <a:ext cx="7848600" cy="4427537"/>
          </a:xfrm>
        </p:spPr>
        <p:txBody>
          <a:bodyPr>
            <a:normAutofit lnSpcReduction="10000"/>
          </a:bodyPr>
          <a:lstStyle/>
          <a:p>
            <a:pPr marL="514350" indent="-514350" algn="just">
              <a:spcBef>
                <a:spcPts val="700"/>
              </a:spcBef>
              <a:buFont typeface="Arial" panose="020B0604020202020204" pitchFamily="34" charset="0"/>
              <a:buAutoNum type="arabicPeriod"/>
            </a:pPr>
            <a:r>
              <a:rPr lang="en-US" altLang="en-US" sz="2400" b="1">
                <a:latin typeface="Times New Roman" panose="02020603050405020304" pitchFamily="18" charset="0"/>
                <a:cs typeface="Times New Roman" panose="02020603050405020304" pitchFamily="18" charset="0"/>
              </a:rPr>
              <a:t>Selecting individual channel member</a:t>
            </a:r>
            <a:r>
              <a:rPr lang="en-US" altLang="en-US" sz="2400">
                <a:latin typeface="Times New Roman" panose="02020603050405020304" pitchFamily="18" charset="0"/>
                <a:cs typeface="Times New Roman" panose="02020603050405020304" pitchFamily="18" charset="0"/>
              </a:rPr>
              <a:t>: Some considerations</a:t>
            </a:r>
          </a:p>
          <a:p>
            <a:pPr lvl="1" algn="just">
              <a:spcBef>
                <a:spcPts val="700"/>
              </a:spcBef>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Does the position of your product match that of a potential channel member? </a:t>
            </a:r>
          </a:p>
          <a:p>
            <a:pPr lvl="1" algn="just">
              <a:spcBef>
                <a:spcPts val="700"/>
              </a:spcBef>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Does a potential channel member contribute to the service customer want?</a:t>
            </a:r>
          </a:p>
          <a:p>
            <a:pPr marL="514350" indent="-514350" algn="just">
              <a:spcBef>
                <a:spcPts val="700"/>
              </a:spcBef>
              <a:buFont typeface="Calibri" panose="020F0502020204030204" pitchFamily="34" charset="0"/>
              <a:buAutoNum type="arabicPeriod" startAt="2"/>
            </a:pPr>
            <a:endParaRPr lang="en-US" altLang="en-US" sz="2400">
              <a:latin typeface="Times New Roman" panose="02020603050405020304" pitchFamily="18" charset="0"/>
              <a:cs typeface="Times New Roman" panose="02020603050405020304" pitchFamily="18" charset="0"/>
            </a:endParaRPr>
          </a:p>
          <a:p>
            <a:pPr marL="514350" indent="-514350" algn="just">
              <a:spcBef>
                <a:spcPts val="700"/>
              </a:spcBef>
              <a:buFont typeface="Calibri" panose="020F0502020204030204" pitchFamily="34" charset="0"/>
              <a:buAutoNum type="arabicPeriod" startAt="2"/>
            </a:pPr>
            <a:r>
              <a:rPr lang="en-US" altLang="en-US" sz="2400" b="1">
                <a:latin typeface="Times New Roman" panose="02020603050405020304" pitchFamily="18" charset="0"/>
                <a:cs typeface="Times New Roman" panose="02020603050405020304" pitchFamily="18" charset="0"/>
              </a:rPr>
              <a:t>Managing channel members</a:t>
            </a:r>
            <a:r>
              <a:rPr lang="en-US" altLang="en-US" sz="2400">
                <a:latin typeface="Times New Roman" panose="02020603050405020304" pitchFamily="18" charset="0"/>
                <a:cs typeface="Times New Roman" panose="02020603050405020304" pitchFamily="18" charset="0"/>
              </a:rPr>
              <a:t>: Some tasks:</a:t>
            </a:r>
          </a:p>
          <a:p>
            <a:pPr lvl="1" algn="just">
              <a:spcBef>
                <a:spcPts val="700"/>
              </a:spcBef>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Supply products to your distributors, such that your distributors are able to maintain inventory level necessary to satisfy customers while avoiding ordering errors</a:t>
            </a:r>
          </a:p>
          <a:p>
            <a:pPr lvl="1" algn="just">
              <a:spcBef>
                <a:spcPts val="700"/>
              </a:spcBef>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Handle channel conflicts</a:t>
            </a:r>
          </a:p>
          <a:p>
            <a:pPr lvl="1" algn="just">
              <a:spcBef>
                <a:spcPts val="700"/>
              </a:spcBef>
              <a:buFont typeface="Wingdings" panose="05000000000000000000" pitchFamily="2" charset="2"/>
              <a:buChar char="ü"/>
            </a:pPr>
            <a:endParaRPr lang="en-US" altLang="en-US" sz="2400">
              <a:latin typeface="Times New Roman" panose="02020603050405020304" pitchFamily="18" charset="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26</a:t>
            </a:fld>
            <a:endParaRPr lang="en-US"/>
          </a:p>
        </p:txBody>
      </p:sp>
    </p:spTree>
    <p:extLst>
      <p:ext uri="{BB962C8B-B14F-4D97-AF65-F5344CB8AC3E}">
        <p14:creationId xmlns:p14="http://schemas.microsoft.com/office/powerpoint/2010/main" val="33700451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lstStyle/>
          <a:p>
            <a:r>
              <a:rPr lang="en-US" altLang="zh-TW" sz="3200">
                <a:latin typeface="Times New Roman" panose="02020603050405020304" pitchFamily="18" charset="0"/>
                <a:ea typeface="新細明體" panose="02020500000000000000" pitchFamily="18" charset="-120"/>
                <a:cs typeface="Times New Roman" panose="02020603050405020304" pitchFamily="18" charset="0"/>
              </a:rPr>
              <a:t>Two major types of distributor</a:t>
            </a:r>
            <a:endParaRPr lang="zh-HK" altLang="en-US" sz="3200">
              <a:ea typeface="新細明體" panose="02020500000000000000" pitchFamily="18" charset="-120"/>
              <a:cs typeface="Times New Roman" panose="02020603050405020304" pitchFamily="18" charset="0"/>
            </a:endParaRPr>
          </a:p>
        </p:txBody>
      </p:sp>
      <p:sp>
        <p:nvSpPr>
          <p:cNvPr id="81923" name="內容版面配置區 2"/>
          <p:cNvSpPr>
            <a:spLocks noGrp="1"/>
          </p:cNvSpPr>
          <p:nvPr>
            <p:ph idx="1"/>
          </p:nvPr>
        </p:nvSpPr>
        <p:spPr/>
        <p:txBody>
          <a:bodyPr/>
          <a:lstStyle/>
          <a:p>
            <a:pPr marL="514350" indent="-514350" algn="just">
              <a:lnSpc>
                <a:spcPct val="90000"/>
              </a:lnSpc>
              <a:buFont typeface="Calibri" panose="020F0502020204030204" pitchFamily="34" charset="0"/>
              <a:buAutoNum type="arabicPeriod"/>
            </a:pPr>
            <a:r>
              <a:rPr lang="en-US" altLang="zh-TW" sz="2400" b="1">
                <a:latin typeface="Times New Roman" panose="02020603050405020304" pitchFamily="18" charset="0"/>
                <a:ea typeface="新細明體" panose="02020500000000000000" pitchFamily="18" charset="-120"/>
                <a:cs typeface="Times New Roman" panose="02020603050405020304" pitchFamily="18" charset="0"/>
              </a:rPr>
              <a:t>Wholesalers</a:t>
            </a:r>
          </a:p>
          <a:p>
            <a:pPr lvl="1" algn="just">
              <a:lnSpc>
                <a:spcPct val="90000"/>
              </a:lnSpc>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Wholesaling</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includes all activities involved in selling goods and services to those buying for resale or business use. </a:t>
            </a:r>
          </a:p>
          <a:p>
            <a:pPr lvl="1" algn="just">
              <a:lnSpc>
                <a:spcPct val="90000"/>
              </a:lnSpc>
            </a:pPr>
            <a:r>
              <a:rPr lang="en-US" altLang="zh-TW"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Wholesalers</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 firms engaged primarily in wholesaling activities. In other words, such firms buy mostly from producers and sell mostly to retailers, business customers and other wholesalers. </a:t>
            </a:r>
          </a:p>
          <a:p>
            <a:pPr marL="514350" indent="-514350" algn="just">
              <a:lnSpc>
                <a:spcPct val="90000"/>
              </a:lnSpc>
              <a:buFont typeface="Calibri" panose="020F0502020204030204" pitchFamily="34" charset="0"/>
              <a:buAutoNum type="arabicPeriod"/>
            </a:pPr>
            <a:r>
              <a:rPr lang="en-US" altLang="zh-TW" sz="2400" b="1">
                <a:latin typeface="Times New Roman" panose="02020603050405020304" pitchFamily="18" charset="0"/>
                <a:ea typeface="新細明體" panose="02020500000000000000" pitchFamily="18" charset="-120"/>
                <a:cs typeface="Times New Roman" panose="02020603050405020304" pitchFamily="18" charset="0"/>
              </a:rPr>
              <a:t>Retailers</a:t>
            </a:r>
            <a:endParaRPr lang="en-US" altLang="zh-TW" sz="2000" b="1">
              <a:latin typeface="Times New Roman" panose="02020603050405020304" pitchFamily="18" charset="0"/>
              <a:ea typeface="新細明體" panose="02020500000000000000" pitchFamily="18" charset="-120"/>
              <a:cs typeface="Times New Roman" panose="02020603050405020304" pitchFamily="18" charset="0"/>
            </a:endParaRPr>
          </a:p>
          <a:p>
            <a:pPr lvl="1" algn="just">
              <a:lnSpc>
                <a:spcPct val="90000"/>
              </a:lnSpc>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Retailing</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includes all activities involved in selling goods or services directly to consumers for their personal, non-business use. </a:t>
            </a:r>
          </a:p>
          <a:p>
            <a:pPr lvl="1" algn="just">
              <a:lnSpc>
                <a:spcPct val="90000"/>
              </a:lnSpc>
            </a:pPr>
            <a:r>
              <a:rPr lang="en-US" altLang="zh-TW"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Retailer</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 is a business whose sales come primarily from retailing. </a:t>
            </a:r>
          </a:p>
          <a:p>
            <a:pPr marL="514350" indent="-514350">
              <a:lnSpc>
                <a:spcPct val="90000"/>
              </a:lnSpc>
              <a:buFont typeface="Calibri" panose="020F0502020204030204" pitchFamily="34" charset="0"/>
              <a:buAutoNum type="arabicPeriod"/>
            </a:pPr>
            <a:endParaRPr lang="zh-TW" altLang="en-US" sz="2800">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lnSpc>
                <a:spcPct val="90000"/>
              </a:lnSpc>
            </a:pPr>
            <a:endParaRPr lang="zh-HK" altLang="en-US" sz="2800">
              <a:ea typeface="新細明體" panose="02020500000000000000" pitchFamily="18" charset="-120"/>
            </a:endParaRPr>
          </a:p>
        </p:txBody>
      </p:sp>
      <p:sp>
        <p:nvSpPr>
          <p:cNvPr id="81924"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350826F4-6306-4A00-AFDF-41FE21C0D7BE}" type="slidenum">
              <a:rPr lang="en-US" altLang="zh-HK" sz="1800">
                <a:latin typeface="Arial" panose="020B0604020202020204" pitchFamily="34" charset="0"/>
                <a:ea typeface="新細明體" panose="02020500000000000000" pitchFamily="18" charset="-120"/>
              </a:rPr>
              <a:pPr>
                <a:spcBef>
                  <a:spcPct val="0"/>
                </a:spcBef>
                <a:buClrTx/>
                <a:buFontTx/>
                <a:buNone/>
              </a:pPr>
              <a:t>27</a:t>
            </a:fld>
            <a:endParaRPr lang="en-US" altLang="zh-HK" sz="1800">
              <a:latin typeface="Arial" panose="020B0604020202020204" pitchFamily="34" charset="0"/>
              <a:ea typeface="新細明體" panose="02020500000000000000" pitchFamily="18" charset="-120"/>
            </a:endParaRPr>
          </a:p>
        </p:txBody>
      </p:sp>
      <p:sp>
        <p:nvSpPr>
          <p:cNvPr id="6" name="Rectangle 6"/>
          <p:cNvSpPr/>
          <p:nvPr/>
        </p:nvSpPr>
        <p:spPr>
          <a:xfrm>
            <a:off x="7772400" y="5257800"/>
            <a:ext cx="13716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Consumers</a:t>
            </a:r>
          </a:p>
        </p:txBody>
      </p:sp>
      <p:sp>
        <p:nvSpPr>
          <p:cNvPr id="7" name="Right Arrow 7"/>
          <p:cNvSpPr/>
          <p:nvPr/>
        </p:nvSpPr>
        <p:spPr>
          <a:xfrm>
            <a:off x="1905000" y="5410200"/>
            <a:ext cx="531813"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8" name="Right Arrow 9"/>
          <p:cNvSpPr/>
          <p:nvPr/>
        </p:nvSpPr>
        <p:spPr>
          <a:xfrm>
            <a:off x="6784975" y="5410200"/>
            <a:ext cx="987425"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0" name="Right Arrow 11"/>
          <p:cNvSpPr/>
          <p:nvPr/>
        </p:nvSpPr>
        <p:spPr>
          <a:xfrm>
            <a:off x="4267200" y="5410200"/>
            <a:ext cx="9906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pic>
        <p:nvPicPr>
          <p:cNvPr id="81929" name="圖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5407025"/>
            <a:ext cx="21431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0"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438" y="5402263"/>
            <a:ext cx="14573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圖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1925" y="5480050"/>
            <a:ext cx="63976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圖片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34075" y="5334000"/>
            <a:ext cx="7969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314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標題 1"/>
          <p:cNvSpPr>
            <a:spLocks noGrp="1"/>
          </p:cNvSpPr>
          <p:nvPr>
            <p:ph type="title"/>
          </p:nvPr>
        </p:nvSpPr>
        <p:spPr/>
        <p:txBody>
          <a:bodyPr/>
          <a:lstStyle/>
          <a:p>
            <a:r>
              <a:rPr lang="en-US" altLang="zh-HK">
                <a:latin typeface="Times New Roman" panose="02020603050405020304" pitchFamily="18" charset="0"/>
                <a:ea typeface="新細明體" panose="02020500000000000000" pitchFamily="18" charset="-120"/>
                <a:cs typeface="Times New Roman" panose="02020603050405020304" pitchFamily="18" charset="0"/>
              </a:rPr>
              <a:t>Classification of wholesalers</a:t>
            </a:r>
            <a:endParaRPr lang="zh-HK" altLang="en-US">
              <a:ea typeface="新細明體" panose="02020500000000000000" pitchFamily="18" charset="-120"/>
              <a:cs typeface="Times New Roman" panose="02020603050405020304" pitchFamily="18" charset="0"/>
            </a:endParaRPr>
          </a:p>
        </p:txBody>
      </p:sp>
      <p:sp>
        <p:nvSpPr>
          <p:cNvPr id="83971" name="內容版面配置區 2"/>
          <p:cNvSpPr>
            <a:spLocks noGrp="1"/>
          </p:cNvSpPr>
          <p:nvPr>
            <p:ph idx="1"/>
          </p:nvPr>
        </p:nvSpPr>
        <p:spPr/>
        <p:txBody>
          <a:bodyPr/>
          <a:lstStyle/>
          <a:p>
            <a:pPr marL="514350" indent="-514350">
              <a:buFont typeface="Calibri" panose="020F0502020204030204" pitchFamily="34" charset="0"/>
              <a:buAutoNum type="arabi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Independent intermediaries</a:t>
            </a:r>
          </a:p>
          <a:p>
            <a:pPr marL="914400" lvl="1" indent="-514350">
              <a:buFont typeface="Calibri" panose="020F0502020204030204" pitchFamily="34" charset="0"/>
              <a:buAutoNum type="alphaU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Merchant Wholesalers</a:t>
            </a:r>
          </a:p>
          <a:p>
            <a:pPr marL="1314450" lvl="2" indent="-514350"/>
            <a:r>
              <a:rPr lang="en-US" altLang="zh-HK">
                <a:latin typeface="Times New Roman" panose="02020603050405020304" pitchFamily="18" charset="0"/>
                <a:ea typeface="新細明體" panose="02020500000000000000" pitchFamily="18" charset="-120"/>
                <a:cs typeface="Times New Roman" panose="02020603050405020304" pitchFamily="18" charset="0"/>
              </a:rPr>
              <a:t>Full-service wholesaler</a:t>
            </a:r>
          </a:p>
          <a:p>
            <a:pPr marL="1314450" lvl="2" indent="-514350"/>
            <a:r>
              <a:rPr lang="en-US" altLang="zh-HK">
                <a:latin typeface="Times New Roman" panose="02020603050405020304" pitchFamily="18" charset="0"/>
                <a:ea typeface="新細明體" panose="02020500000000000000" pitchFamily="18" charset="-120"/>
                <a:cs typeface="Times New Roman" panose="02020603050405020304" pitchFamily="18" charset="0"/>
              </a:rPr>
              <a:t>Limited-service wholesaler</a:t>
            </a:r>
          </a:p>
          <a:p>
            <a:pPr marL="914400" lvl="1" indent="-514350">
              <a:buFont typeface="Calibri" panose="020F0502020204030204" pitchFamily="34" charset="0"/>
              <a:buAutoNum type="alphaUcPeriod"/>
            </a:pPr>
            <a:r>
              <a:rPr lang="en-US" altLang="zh-HK">
                <a:latin typeface="Times New Roman" panose="02020603050405020304" pitchFamily="18" charset="0"/>
                <a:ea typeface="新細明體" panose="02020500000000000000" pitchFamily="18" charset="-120"/>
                <a:cs typeface="Times New Roman" panose="02020603050405020304" pitchFamily="18" charset="0"/>
              </a:rPr>
              <a:t>Brokers (</a:t>
            </a:r>
            <a:r>
              <a:rPr lang="zh-TW" altLang="en-US">
                <a:latin typeface="標楷體" panose="03000509000000000000" pitchFamily="65" charset="-120"/>
                <a:ea typeface="標楷體" panose="03000509000000000000" pitchFamily="65" charset="-120"/>
                <a:cs typeface="Times New Roman" panose="02020603050405020304" pitchFamily="18" charset="0"/>
              </a:rPr>
              <a:t>經紀</a:t>
            </a:r>
            <a:r>
              <a:rPr lang="en-US" altLang="zh-TW">
                <a:latin typeface="標楷體" panose="03000509000000000000" pitchFamily="65" charset="-120"/>
                <a:ea typeface="標楷體" panose="03000509000000000000" pitchFamily="65" charset="-120"/>
                <a:cs typeface="Times New Roman" panose="02020603050405020304" pitchFamily="18" charset="0"/>
              </a:rPr>
              <a:t>)</a:t>
            </a:r>
            <a:r>
              <a:rPr lang="zh-TW" altLang="en-US">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a:latin typeface="Times New Roman" panose="02020603050405020304" pitchFamily="18" charset="0"/>
                <a:ea typeface="新細明體" panose="02020500000000000000" pitchFamily="18" charset="-120"/>
                <a:cs typeface="Times New Roman" panose="02020603050405020304" pitchFamily="18" charset="0"/>
              </a:rPr>
              <a:t>and Agents</a:t>
            </a:r>
            <a:r>
              <a:rPr lang="zh-TW" altLang="en-US">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a:latin typeface="Times New Roman" panose="02020603050405020304" pitchFamily="18" charset="0"/>
                <a:ea typeface="新細明體" panose="02020500000000000000" pitchFamily="18" charset="-120"/>
                <a:cs typeface="Times New Roman" panose="02020603050405020304" pitchFamily="18" charset="0"/>
              </a:rPr>
              <a:t>(</a:t>
            </a:r>
            <a:r>
              <a:rPr lang="zh-TW" altLang="en-US">
                <a:latin typeface="標楷體" panose="03000509000000000000" pitchFamily="65" charset="-120"/>
                <a:ea typeface="標楷體" panose="03000509000000000000" pitchFamily="65" charset="-120"/>
              </a:rPr>
              <a:t>代理</a:t>
            </a:r>
            <a:r>
              <a:rPr lang="en-US" altLang="zh-TW">
                <a:latin typeface="Times New Roman" panose="02020603050405020304" pitchFamily="18" charset="0"/>
                <a:ea typeface="新細明體" panose="02020500000000000000" pitchFamily="18" charset="-120"/>
              </a:rPr>
              <a:t>)</a:t>
            </a:r>
          </a:p>
          <a:p>
            <a:pPr marL="514350" indent="-514350">
              <a:buFont typeface="Calibri" panose="020F0502020204030204" pitchFamily="34" charset="0"/>
              <a:buAutoNum type="arabicPeriod"/>
            </a:pPr>
            <a:endParaRPr lang="en-US" altLang="zh-HK">
              <a:latin typeface="Times New Roman" panose="02020603050405020304" pitchFamily="18" charset="0"/>
              <a:ea typeface="新細明體" panose="02020500000000000000" pitchFamily="18" charset="-120"/>
            </a:endParaRPr>
          </a:p>
          <a:p>
            <a:pPr marL="514350" indent="-514350">
              <a:buFont typeface="Calibri" panose="020F0502020204030204" pitchFamily="34" charset="0"/>
              <a:buAutoNum type="arabicPeriod"/>
            </a:pPr>
            <a:r>
              <a:rPr lang="en-US" altLang="zh-HK">
                <a:latin typeface="Times New Roman" panose="02020603050405020304" pitchFamily="18" charset="0"/>
                <a:ea typeface="新細明體" panose="02020500000000000000" pitchFamily="18" charset="-120"/>
              </a:rPr>
              <a:t>Manufacturers-owned intermediaries</a:t>
            </a:r>
            <a:endParaRPr lang="en-US" altLang="zh-HK" b="1">
              <a:latin typeface="Times New Roman" panose="02020603050405020304" pitchFamily="18" charset="0"/>
              <a:ea typeface="新細明體" panose="02020500000000000000" pitchFamily="18" charset="-120"/>
            </a:endParaRPr>
          </a:p>
          <a:p>
            <a:pPr marL="514350" indent="-514350"/>
            <a:endParaRPr lang="zh-HK" altLang="en-US">
              <a:ea typeface="新細明體" panose="02020500000000000000" pitchFamily="18" charset="-12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28</a:t>
            </a:fld>
            <a:endParaRPr lang="en-US"/>
          </a:p>
        </p:txBody>
      </p:sp>
    </p:spTree>
    <p:extLst>
      <p:ext uri="{BB962C8B-B14F-4D97-AF65-F5344CB8AC3E}">
        <p14:creationId xmlns:p14="http://schemas.microsoft.com/office/powerpoint/2010/main" val="1312360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標題 1"/>
          <p:cNvSpPr>
            <a:spLocks noGrp="1"/>
          </p:cNvSpPr>
          <p:nvPr>
            <p:ph type="title"/>
          </p:nvPr>
        </p:nvSpPr>
        <p:spPr/>
        <p:txBody>
          <a:bodyPr/>
          <a:lstStyle/>
          <a:p>
            <a:r>
              <a:rPr lang="en-US" altLang="zh-HK">
                <a:latin typeface="Times New Roman" panose="02020603050405020304" pitchFamily="18" charset="0"/>
                <a:ea typeface="新細明體" panose="02020500000000000000" pitchFamily="18" charset="-120"/>
                <a:cs typeface="Times New Roman" panose="02020603050405020304" pitchFamily="18" charset="0"/>
              </a:rPr>
              <a:t>Classification of wholesalers</a:t>
            </a:r>
            <a:endParaRPr lang="zh-HK"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6019" name="內容版面配置區 2"/>
          <p:cNvSpPr>
            <a:spLocks noGrp="1"/>
          </p:cNvSpPr>
          <p:nvPr>
            <p:ph idx="1"/>
          </p:nvPr>
        </p:nvSpPr>
        <p:spPr>
          <a:xfrm>
            <a:off x="457200" y="1600200"/>
            <a:ext cx="8229600" cy="4953000"/>
          </a:xfrm>
        </p:spPr>
        <p:txBody>
          <a:bodyPr/>
          <a:lstStyle/>
          <a:p>
            <a:pPr marL="0" indent="0">
              <a:buFont typeface="Arial" panose="020B0604020202020204" pitchFamily="34" charset="0"/>
              <a:buNone/>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1A.	Merchant Wholesalers</a:t>
            </a:r>
          </a:p>
          <a:p>
            <a:pPr marL="914400" lvl="1" indent="-514350">
              <a:buFont typeface="Wingdings" panose="05000000000000000000" pitchFamily="2" charset="2"/>
              <a:buChar char="Ø"/>
            </a:pP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The largest group of wholesalers, accounting for roughly 50 percent of all wholesaling. </a:t>
            </a:r>
          </a:p>
          <a:p>
            <a:pPr marL="914400" lvl="1" indent="-514350">
              <a:buFont typeface="Wingdings" panose="05000000000000000000" pitchFamily="2" charset="2"/>
              <a:buChar char="Ø"/>
            </a:pPr>
            <a:r>
              <a:rPr lang="en-US" altLang="zh-HK" sz="2000">
                <a:latin typeface="Times New Roman" panose="02020603050405020304" pitchFamily="18" charset="0"/>
                <a:ea typeface="新細明體" panose="02020500000000000000" pitchFamily="18" charset="-120"/>
                <a:cs typeface="Times New Roman" panose="02020603050405020304" pitchFamily="18" charset="0"/>
              </a:rPr>
              <a:t>Take title to goods</a:t>
            </a:r>
            <a:endParaRPr lang="en-US" altLang="zh-TW" sz="2000">
              <a:latin typeface="Times New Roman" panose="02020603050405020304" pitchFamily="18" charset="0"/>
              <a:ea typeface="新細明體" panose="02020500000000000000" pitchFamily="18" charset="-120"/>
              <a:cs typeface="Times New Roman" panose="02020603050405020304" pitchFamily="18" charset="0"/>
            </a:endParaRPr>
          </a:p>
          <a:p>
            <a:pPr marL="914400" lvl="1" indent="-514350">
              <a:buFont typeface="Wingdings" panose="05000000000000000000" pitchFamily="2" charset="2"/>
              <a:buChar char="Ø"/>
            </a:pPr>
            <a:r>
              <a:rPr lang="en-US" altLang="zh-TW" sz="2000">
                <a:latin typeface="Times New Roman" panose="02020603050405020304" pitchFamily="18" charset="0"/>
                <a:ea typeface="新細明體" panose="02020500000000000000" pitchFamily="18" charset="-120"/>
                <a:cs typeface="Times New Roman" panose="02020603050405020304" pitchFamily="18" charset="0"/>
              </a:rPr>
              <a:t>Merchant wholesalers include two broad types: </a:t>
            </a:r>
          </a:p>
          <a:p>
            <a:pPr lvl="2">
              <a:buClr>
                <a:schemeClr val="tx2"/>
              </a:buClr>
            </a:pPr>
            <a:r>
              <a:rPr lang="en-US" altLang="zh-TW" sz="18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Full‑service wholesalers </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provide a full set of services. (</a:t>
            </a:r>
            <a:r>
              <a:rPr lang="en-US" altLang="zh-TW" sz="1800" i="1">
                <a:latin typeface="Times New Roman" panose="02020603050405020304" pitchFamily="18" charset="0"/>
                <a:ea typeface="新細明體" panose="02020500000000000000" pitchFamily="18" charset="-120"/>
                <a:cs typeface="Times New Roman" panose="02020603050405020304" pitchFamily="18" charset="0"/>
              </a:rPr>
              <a:t>e.g.: offer warehousing service, transport products to retailers/ business customers</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a:t>
            </a:r>
          </a:p>
          <a:p>
            <a:pPr lvl="2">
              <a:buClr>
                <a:schemeClr val="tx2"/>
              </a:buClr>
            </a:pPr>
            <a:endParaRPr lang="en-US" altLang="zh-TW"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a:p>
            <a:pPr lvl="2">
              <a:buClr>
                <a:schemeClr val="tx2"/>
              </a:buClr>
            </a:pPr>
            <a:endParaRPr lang="en-US" altLang="zh-TW"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a:p>
            <a:pPr lvl="2">
              <a:buClr>
                <a:schemeClr val="tx2"/>
              </a:buClr>
            </a:pPr>
            <a:endParaRPr lang="en-US" altLang="zh-TW"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a:p>
            <a:pPr lvl="2">
              <a:buClr>
                <a:schemeClr val="tx2"/>
              </a:buClr>
              <a:buFont typeface="Arial" panose="020B0604020202020204" pitchFamily="34" charset="0"/>
              <a:buNone/>
            </a:pPr>
            <a:endParaRPr lang="en-US" altLang="zh-TW"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a:p>
            <a:pPr lvl="2">
              <a:buClr>
                <a:schemeClr val="tx2"/>
              </a:buClr>
            </a:pPr>
            <a:r>
              <a:rPr lang="en-US" altLang="zh-TW" sz="18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Limited‑service wholesalers </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offer fewer services to their suppliers and customers. (</a:t>
            </a:r>
            <a:r>
              <a:rPr lang="en-US" altLang="zh-TW" sz="1800" i="1">
                <a:latin typeface="Times New Roman" panose="02020603050405020304" pitchFamily="18" charset="0"/>
                <a:ea typeface="新細明體" panose="02020500000000000000" pitchFamily="18" charset="-120"/>
                <a:cs typeface="Times New Roman" panose="02020603050405020304" pitchFamily="18" charset="0"/>
              </a:rPr>
              <a:t>e.g.: no warehousing service, no delivery</a:t>
            </a:r>
            <a:r>
              <a:rPr lang="en-US" altLang="zh-TW" sz="1800">
                <a:latin typeface="Times New Roman" panose="02020603050405020304" pitchFamily="18" charset="0"/>
                <a:ea typeface="新細明體" panose="02020500000000000000" pitchFamily="18" charset="-120"/>
                <a:cs typeface="Times New Roman" panose="02020603050405020304" pitchFamily="18" charset="0"/>
              </a:rPr>
              <a:t>)</a:t>
            </a:r>
            <a:endParaRPr lang="en-US" altLang="zh-TW" sz="1800" b="1">
              <a:solidFill>
                <a:srgbClr val="82327E"/>
              </a:solidFill>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Calibri" panose="020F0502020204030204" pitchFamily="34" charset="0"/>
              <a:buAutoNum type="arabicPeriod"/>
            </a:pPr>
            <a:endParaRPr lang="en-US" altLang="zh-HK" sz="280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6020"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0410BE7E-757D-4200-9DF0-159822EBEC7F}" type="slidenum">
              <a:rPr lang="en-US" altLang="zh-HK" sz="1800">
                <a:latin typeface="Arial" panose="020B0604020202020204" pitchFamily="34" charset="0"/>
                <a:ea typeface="新細明體" panose="02020500000000000000" pitchFamily="18" charset="-120"/>
              </a:rPr>
              <a:pPr>
                <a:spcBef>
                  <a:spcPct val="0"/>
                </a:spcBef>
                <a:buClrTx/>
                <a:buFontTx/>
                <a:buNone/>
              </a:pPr>
              <a:t>29</a:t>
            </a:fld>
            <a:endParaRPr lang="en-US" altLang="zh-HK" sz="1800">
              <a:latin typeface="Arial" panose="020B0604020202020204" pitchFamily="34" charset="0"/>
              <a:ea typeface="新細明體" panose="02020500000000000000" pitchFamily="18" charset="-120"/>
            </a:endParaRPr>
          </a:p>
        </p:txBody>
      </p:sp>
      <p:pic>
        <p:nvPicPr>
          <p:cNvPr id="86021"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267200"/>
            <a:ext cx="21034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圖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038600"/>
            <a:ext cx="16605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圖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038600"/>
            <a:ext cx="1830387"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向右箭號 8"/>
          <p:cNvSpPr/>
          <p:nvPr/>
        </p:nvSpPr>
        <p:spPr>
          <a:xfrm>
            <a:off x="3429000" y="2765425"/>
            <a:ext cx="3048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10" name="文字方塊 9"/>
          <p:cNvSpPr txBox="1"/>
          <p:nvPr/>
        </p:nvSpPr>
        <p:spPr>
          <a:xfrm>
            <a:off x="3832225" y="2514600"/>
            <a:ext cx="4625975" cy="646113"/>
          </a:xfrm>
          <a:prstGeom prst="rect">
            <a:avLst/>
          </a:prstGeom>
          <a:solidFill>
            <a:srgbClr val="FFFF00"/>
          </a:solidFill>
        </p:spPr>
        <p:txBody>
          <a:bodyPr>
            <a:spAutoFit/>
          </a:bodyPr>
          <a:lstStyle/>
          <a:p>
            <a:pPr>
              <a:defRPr/>
            </a:pPr>
            <a:r>
              <a:rPr lang="en-US" altLang="zh-HK" b="1"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Meaning</a:t>
            </a:r>
            <a:r>
              <a:rPr lang="en-US" altLang="zh-HK" b="1" dirty="0">
                <a:solidFill>
                  <a:srgbClr val="FF0000"/>
                </a:solidFill>
                <a:latin typeface="Times New Roman" panose="02020603050405020304" pitchFamily="18" charset="0"/>
                <a:cs typeface="Times New Roman" panose="02020603050405020304" pitchFamily="18" charset="0"/>
              </a:rPr>
              <a:t>: Wholesalers buy goods and therefore they have ownership of such goods</a:t>
            </a:r>
            <a:endParaRPr lang="zh-HK"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02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p:cNvSpPr>
          <p:nvPr>
            <p:ph type="title" idx="4294967295"/>
          </p:nvPr>
        </p:nvSpPr>
        <p:spPr>
          <a:xfrm>
            <a:off x="723900" y="500063"/>
            <a:ext cx="7696200" cy="708025"/>
          </a:xfrm>
        </p:spPr>
        <p:txBody>
          <a:bodyPr>
            <a:normAutofit fontScale="90000"/>
          </a:bodyPr>
          <a:lstStyle/>
          <a:p>
            <a:r>
              <a:rPr lang="en-US" altLang="en-US">
                <a:latin typeface="Times New Roman" panose="02020603050405020304" pitchFamily="18" charset="0"/>
                <a:cs typeface="Times New Roman" panose="02020603050405020304" pitchFamily="18" charset="0"/>
              </a:rPr>
              <a:t>What is a distribution channel?</a:t>
            </a:r>
          </a:p>
        </p:txBody>
      </p:sp>
      <p:sp>
        <p:nvSpPr>
          <p:cNvPr id="8195" name="Rectangle 5"/>
          <p:cNvSpPr>
            <a:spLocks noGrp="1" noChangeArrowheads="1"/>
          </p:cNvSpPr>
          <p:nvPr>
            <p:ph idx="4294967295"/>
          </p:nvPr>
        </p:nvSpPr>
        <p:spPr>
          <a:xfrm>
            <a:off x="738188" y="1582738"/>
            <a:ext cx="7620000" cy="4525962"/>
          </a:xfrm>
        </p:spPr>
        <p:txBody>
          <a:bodyPr/>
          <a:lstStyle/>
          <a:p>
            <a:r>
              <a:rPr lang="en-US" altLang="en-US" sz="2400">
                <a:latin typeface="Times New Roman" panose="02020603050405020304" pitchFamily="18" charset="0"/>
                <a:cs typeface="Times New Roman" panose="02020603050405020304" pitchFamily="18" charset="0"/>
              </a:rPr>
              <a:t>A </a:t>
            </a:r>
            <a:r>
              <a:rPr lang="en-US" altLang="en-US" sz="2400" b="1">
                <a:latin typeface="Times New Roman" panose="02020603050405020304" pitchFamily="18" charset="0"/>
                <a:cs typeface="Times New Roman" panose="02020603050405020304" pitchFamily="18" charset="0"/>
              </a:rPr>
              <a:t>distribution channel </a:t>
            </a:r>
            <a:r>
              <a:rPr lang="en-US" altLang="en-US" sz="2400">
                <a:latin typeface="Times New Roman" panose="02020603050405020304" pitchFamily="18" charset="0"/>
                <a:cs typeface="Times New Roman" panose="02020603050405020304" pitchFamily="18" charset="0"/>
              </a:rPr>
              <a:t>is a series of firms or individuals that facilitates the movement of a product from the producer to the final customer.</a:t>
            </a:r>
          </a:p>
          <a:p>
            <a:r>
              <a:rPr lang="en-US" altLang="en-US" sz="2400">
                <a:latin typeface="Times New Roman" panose="02020603050405020304" pitchFamily="18" charset="0"/>
                <a:cs typeface="Times New Roman" panose="02020603050405020304" pitchFamily="18" charset="0"/>
              </a:rPr>
              <a:t>A </a:t>
            </a:r>
            <a:r>
              <a:rPr lang="en-US" altLang="en-US" sz="2400" b="1">
                <a:latin typeface="Times New Roman" panose="02020603050405020304" pitchFamily="18" charset="0"/>
                <a:cs typeface="Times New Roman" panose="02020603050405020304" pitchFamily="18" charset="0"/>
              </a:rPr>
              <a:t>distributor </a:t>
            </a:r>
            <a:r>
              <a:rPr lang="en-US" altLang="en-US" sz="2400">
                <a:latin typeface="Times New Roman" panose="02020603050405020304" pitchFamily="18" charset="0"/>
                <a:cs typeface="Times New Roman" panose="02020603050405020304" pitchFamily="18" charset="0"/>
              </a:rPr>
              <a:t>(also called </a:t>
            </a:r>
            <a:r>
              <a:rPr lang="en-US" altLang="en-US" sz="2400" b="1">
                <a:latin typeface="Times New Roman" panose="02020603050405020304" pitchFamily="18" charset="0"/>
                <a:cs typeface="Times New Roman" panose="02020603050405020304" pitchFamily="18" charset="0"/>
              </a:rPr>
              <a:t>intermediary</a:t>
            </a:r>
            <a:r>
              <a:rPr lang="en-US" altLang="en-US" sz="2400">
                <a:latin typeface="Times New Roman" panose="02020603050405020304" pitchFamily="18" charset="0"/>
                <a:cs typeface="Times New Roman" panose="02020603050405020304" pitchFamily="18" charset="0"/>
              </a:rPr>
              <a:t>) is an individual firm/ person that distributes products to customers.</a:t>
            </a:r>
          </a:p>
        </p:txBody>
      </p:sp>
      <p:sp>
        <p:nvSpPr>
          <p:cNvPr id="4" name="橢圓 3"/>
          <p:cNvSpPr/>
          <p:nvPr/>
        </p:nvSpPr>
        <p:spPr>
          <a:xfrm>
            <a:off x="17463" y="4724400"/>
            <a:ext cx="2101850" cy="685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b="1" dirty="0">
                <a:solidFill>
                  <a:schemeClr val="bg1"/>
                </a:solidFill>
                <a:latin typeface="Times New Roman" pitchFamily="18" charset="0"/>
                <a:cs typeface="Times New Roman" pitchFamily="18" charset="0"/>
              </a:rPr>
              <a:t>Producer</a:t>
            </a:r>
            <a:endParaRPr lang="zh-TW" altLang="en-US" sz="2400" b="1" dirty="0">
              <a:solidFill>
                <a:schemeClr val="bg1"/>
              </a:solidFill>
              <a:latin typeface="Times New Roman" pitchFamily="18" charset="0"/>
              <a:cs typeface="Times New Roman" pitchFamily="18" charset="0"/>
            </a:endParaRPr>
          </a:p>
        </p:txBody>
      </p:sp>
      <p:sp>
        <p:nvSpPr>
          <p:cNvPr id="5" name="橢圓 4"/>
          <p:cNvSpPr/>
          <p:nvPr/>
        </p:nvSpPr>
        <p:spPr>
          <a:xfrm>
            <a:off x="2590800" y="4648200"/>
            <a:ext cx="2362200" cy="914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latin typeface="Times New Roman" pitchFamily="18" charset="0"/>
                <a:cs typeface="Times New Roman" pitchFamily="18" charset="0"/>
              </a:rPr>
              <a:t>Wholesaler A</a:t>
            </a:r>
            <a:endParaRPr lang="zh-TW" altLang="en-US" b="1" dirty="0">
              <a:solidFill>
                <a:schemeClr val="tx1"/>
              </a:solidFill>
              <a:latin typeface="Times New Roman" pitchFamily="18" charset="0"/>
              <a:cs typeface="Times New Roman" pitchFamily="18" charset="0"/>
            </a:endParaRPr>
          </a:p>
        </p:txBody>
      </p:sp>
      <p:sp>
        <p:nvSpPr>
          <p:cNvPr id="6" name="橢圓 5"/>
          <p:cNvSpPr/>
          <p:nvPr/>
        </p:nvSpPr>
        <p:spPr>
          <a:xfrm>
            <a:off x="5334000" y="3886200"/>
            <a:ext cx="18288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latin typeface="Times New Roman" pitchFamily="18" charset="0"/>
                <a:cs typeface="Times New Roman" pitchFamily="18" charset="0"/>
              </a:rPr>
              <a:t>Retailer 1</a:t>
            </a:r>
            <a:endParaRPr lang="zh-TW" altLang="en-US" b="1" dirty="0">
              <a:solidFill>
                <a:schemeClr val="tx1"/>
              </a:solidFill>
              <a:latin typeface="Times New Roman" pitchFamily="18" charset="0"/>
              <a:cs typeface="Times New Roman" pitchFamily="18" charset="0"/>
            </a:endParaRPr>
          </a:p>
        </p:txBody>
      </p:sp>
      <p:sp>
        <p:nvSpPr>
          <p:cNvPr id="7" name="橢圓 6"/>
          <p:cNvSpPr/>
          <p:nvPr/>
        </p:nvSpPr>
        <p:spPr>
          <a:xfrm>
            <a:off x="5334000" y="5257800"/>
            <a:ext cx="1828800" cy="914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b="1" dirty="0">
                <a:solidFill>
                  <a:schemeClr val="tx1"/>
                </a:solidFill>
                <a:latin typeface="Times New Roman" pitchFamily="18" charset="0"/>
                <a:cs typeface="Times New Roman" pitchFamily="18" charset="0"/>
              </a:rPr>
              <a:t>Retailer 2</a:t>
            </a:r>
            <a:endParaRPr lang="zh-TW" altLang="en-US" b="1" dirty="0">
              <a:solidFill>
                <a:schemeClr val="tx1"/>
              </a:solidFill>
              <a:latin typeface="Times New Roman" pitchFamily="18" charset="0"/>
              <a:cs typeface="Times New Roman" pitchFamily="18" charset="0"/>
            </a:endParaRPr>
          </a:p>
        </p:txBody>
      </p:sp>
      <p:sp>
        <p:nvSpPr>
          <p:cNvPr id="8" name="矩形 7"/>
          <p:cNvSpPr/>
          <p:nvPr/>
        </p:nvSpPr>
        <p:spPr>
          <a:xfrm>
            <a:off x="7478713" y="3886200"/>
            <a:ext cx="1676400" cy="2209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b="1" dirty="0">
                <a:solidFill>
                  <a:schemeClr val="bg1"/>
                </a:solidFill>
                <a:latin typeface="Times New Roman" pitchFamily="18" charset="0"/>
                <a:cs typeface="Times New Roman" pitchFamily="18" charset="0"/>
              </a:rPr>
              <a:t>Consumers</a:t>
            </a:r>
            <a:endParaRPr lang="zh-TW" altLang="en-US" sz="2400" b="1" dirty="0">
              <a:solidFill>
                <a:schemeClr val="bg1"/>
              </a:solidFill>
              <a:latin typeface="Times New Roman" pitchFamily="18" charset="0"/>
              <a:cs typeface="Times New Roman" pitchFamily="18" charset="0"/>
            </a:endParaRPr>
          </a:p>
        </p:txBody>
      </p:sp>
      <p:sp>
        <p:nvSpPr>
          <p:cNvPr id="9" name="向右箭號 8"/>
          <p:cNvSpPr/>
          <p:nvPr/>
        </p:nvSpPr>
        <p:spPr>
          <a:xfrm>
            <a:off x="2133600" y="4876800"/>
            <a:ext cx="457200" cy="4572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向右箭號 9"/>
          <p:cNvSpPr/>
          <p:nvPr/>
        </p:nvSpPr>
        <p:spPr>
          <a:xfrm rot="2105517">
            <a:off x="4891088" y="5319713"/>
            <a:ext cx="457200" cy="4572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向右箭號 10"/>
          <p:cNvSpPr/>
          <p:nvPr/>
        </p:nvSpPr>
        <p:spPr>
          <a:xfrm>
            <a:off x="7162800" y="4114800"/>
            <a:ext cx="304800" cy="4572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向右箭號 11"/>
          <p:cNvSpPr/>
          <p:nvPr/>
        </p:nvSpPr>
        <p:spPr>
          <a:xfrm>
            <a:off x="7177088" y="5457825"/>
            <a:ext cx="304800" cy="4572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向右箭號 12"/>
          <p:cNvSpPr/>
          <p:nvPr/>
        </p:nvSpPr>
        <p:spPr>
          <a:xfrm rot="19404645">
            <a:off x="4876800" y="4343400"/>
            <a:ext cx="457200" cy="4572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8206" name="圖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63" y="3609975"/>
            <a:ext cx="9747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7795C319-6947-4DC9-88E3-5333DB84EE2A}" type="slidenum">
              <a:rPr lang="en-US" smtClean="0"/>
              <a:pPr/>
              <a:t>3</a:t>
            </a:fld>
            <a:endParaRPr lang="en-US"/>
          </a:p>
        </p:txBody>
      </p:sp>
    </p:spTree>
    <p:extLst>
      <p:ext uri="{BB962C8B-B14F-4D97-AF65-F5344CB8AC3E}">
        <p14:creationId xmlns:p14="http://schemas.microsoft.com/office/powerpoint/2010/main" val="138218623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標題 1"/>
          <p:cNvSpPr>
            <a:spLocks noGrp="1"/>
          </p:cNvSpPr>
          <p:nvPr>
            <p:ph type="title"/>
          </p:nvPr>
        </p:nvSpPr>
        <p:spPr/>
        <p:txBody>
          <a:bodyPr/>
          <a:lstStyle/>
          <a:p>
            <a:r>
              <a:rPr lang="en-US" altLang="zh-HK">
                <a:latin typeface="Times New Roman" panose="02020603050405020304" pitchFamily="18" charset="0"/>
                <a:ea typeface="新細明體" panose="02020500000000000000" pitchFamily="18" charset="-120"/>
                <a:cs typeface="Times New Roman" panose="02020603050405020304" pitchFamily="18" charset="0"/>
              </a:rPr>
              <a:t>Classification of wholesalers</a:t>
            </a:r>
            <a:endParaRPr lang="zh-HK" altLang="en-US">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8067" name="內容版面配置區 2"/>
          <p:cNvSpPr>
            <a:spLocks noGrp="1"/>
          </p:cNvSpPr>
          <p:nvPr>
            <p:ph idx="1"/>
          </p:nvPr>
        </p:nvSpPr>
        <p:spPr>
          <a:xfrm>
            <a:off x="457200" y="1600200"/>
            <a:ext cx="8229600" cy="4756150"/>
          </a:xfrm>
        </p:spPr>
        <p:txBody>
          <a:bodyPr/>
          <a:lstStyle/>
          <a:p>
            <a:pPr marL="0" indent="0">
              <a:buFont typeface="Arial" panose="020B0604020202020204" pitchFamily="34" charset="0"/>
              <a:buNone/>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1B. 	Brokers (</a:t>
            </a:r>
            <a:r>
              <a:rPr lang="zh-TW" altLang="en-US" sz="2400" b="1">
                <a:latin typeface="標楷體" panose="03000509000000000000" pitchFamily="65" charset="-120"/>
                <a:ea typeface="標楷體" panose="03000509000000000000" pitchFamily="65" charset="-120"/>
                <a:cs typeface="Times New Roman" panose="02020603050405020304" pitchFamily="18" charset="0"/>
              </a:rPr>
              <a:t>經紀</a:t>
            </a:r>
            <a:r>
              <a:rPr lang="en-US" altLang="zh-TW" sz="2400" b="1">
                <a:latin typeface="標楷體" panose="03000509000000000000" pitchFamily="65" charset="-120"/>
                <a:ea typeface="標楷體" panose="03000509000000000000" pitchFamily="65" charset="-120"/>
                <a:cs typeface="Times New Roman" panose="02020603050405020304" pitchFamily="18" charset="0"/>
              </a:rPr>
              <a:t>)</a:t>
            </a:r>
            <a:r>
              <a:rPr lang="zh-TW" altLang="en-US" sz="2400" b="1">
                <a:latin typeface="Times New Roman" panose="02020603050405020304" pitchFamily="18" charset="0"/>
                <a:ea typeface="新細明體" panose="02020500000000000000" pitchFamily="18" charset="-120"/>
                <a:cs typeface="Times New Roman" panose="02020603050405020304" pitchFamily="18" charset="0"/>
              </a:rPr>
              <a:t> </a:t>
            </a: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and Agents</a:t>
            </a:r>
            <a:r>
              <a:rPr lang="zh-TW" altLang="en-US" sz="2400" b="1">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2400" b="1">
                <a:latin typeface="Times New Roman" panose="02020603050405020304" pitchFamily="18" charset="0"/>
                <a:ea typeface="新細明體" panose="02020500000000000000" pitchFamily="18" charset="-120"/>
                <a:cs typeface="Times New Roman" panose="02020603050405020304" pitchFamily="18" charset="0"/>
              </a:rPr>
              <a:t>(</a:t>
            </a:r>
            <a:r>
              <a:rPr lang="zh-TW" altLang="en-US" sz="2400" b="1">
                <a:latin typeface="標楷體" panose="03000509000000000000" pitchFamily="65" charset="-120"/>
                <a:ea typeface="標楷體" panose="03000509000000000000" pitchFamily="65" charset="-120"/>
              </a:rPr>
              <a:t>代理</a:t>
            </a:r>
            <a:r>
              <a:rPr lang="en-US" altLang="zh-TW" sz="2400" b="1">
                <a:latin typeface="Times New Roman" panose="02020603050405020304" pitchFamily="18" charset="0"/>
                <a:ea typeface="新細明體" panose="02020500000000000000" pitchFamily="18" charset="-120"/>
              </a:rPr>
              <a:t>)</a:t>
            </a:r>
            <a:endParaRPr lang="en-US" altLang="zh-HK" sz="2400" b="1">
              <a:latin typeface="Times New Roman" panose="02020603050405020304" pitchFamily="18" charset="0"/>
              <a:ea typeface="新細明體" panose="02020500000000000000" pitchFamily="18" charset="-120"/>
            </a:endParaRPr>
          </a:p>
          <a:p>
            <a:pPr marL="914400" lvl="1" indent="-514350">
              <a:buFont typeface="Wingdings" panose="05000000000000000000" pitchFamily="2" charset="2"/>
              <a:buChar char="Ø"/>
            </a:pPr>
            <a:r>
              <a:rPr lang="en-US" altLang="zh-TW" sz="2000" i="1">
                <a:latin typeface="Times New Roman" panose="02020603050405020304" pitchFamily="18" charset="0"/>
                <a:ea typeface="新細明體" panose="02020500000000000000" pitchFamily="18" charset="-120"/>
              </a:rPr>
              <a:t>Brokers</a:t>
            </a:r>
            <a:r>
              <a:rPr lang="en-US" altLang="zh-TW" sz="2000">
                <a:latin typeface="Times New Roman" panose="02020603050405020304" pitchFamily="18" charset="0"/>
                <a:ea typeface="新細明體" panose="02020500000000000000" pitchFamily="18" charset="-120"/>
              </a:rPr>
              <a:t> and </a:t>
            </a:r>
            <a:r>
              <a:rPr lang="en-US" altLang="zh-TW" sz="2000" i="1">
                <a:latin typeface="Times New Roman" panose="02020603050405020304" pitchFamily="18" charset="0"/>
                <a:ea typeface="新細明體" panose="02020500000000000000" pitchFamily="18" charset="-120"/>
              </a:rPr>
              <a:t>agents</a:t>
            </a:r>
            <a:r>
              <a:rPr lang="en-US" altLang="zh-TW" sz="2000">
                <a:latin typeface="Times New Roman" panose="02020603050405020304" pitchFamily="18" charset="0"/>
                <a:ea typeface="新細明體" panose="02020500000000000000" pitchFamily="18" charset="-120"/>
              </a:rPr>
              <a:t> differ from merchant whole­salers in two ways: </a:t>
            </a:r>
          </a:p>
          <a:p>
            <a:pPr marL="1314450" lvl="2" indent="-514350">
              <a:buFont typeface="Wingdings" panose="05000000000000000000" pitchFamily="2" charset="2"/>
              <a:buChar char="ü"/>
            </a:pPr>
            <a:r>
              <a:rPr lang="en-US" altLang="zh-TW" sz="1800">
                <a:latin typeface="Times New Roman" panose="02020603050405020304" pitchFamily="18" charset="0"/>
                <a:ea typeface="新細明體" panose="02020500000000000000" pitchFamily="18" charset="-120"/>
              </a:rPr>
              <a:t>They do not take title to goods,</a:t>
            </a:r>
          </a:p>
          <a:p>
            <a:pPr marL="1314450" lvl="2" indent="-514350">
              <a:buFont typeface="Wingdings" panose="05000000000000000000" pitchFamily="2" charset="2"/>
              <a:buChar char="ü"/>
            </a:pPr>
            <a:r>
              <a:rPr lang="en-US" altLang="zh-TW" sz="1800">
                <a:latin typeface="Times New Roman" panose="02020603050405020304" pitchFamily="18" charset="0"/>
                <a:ea typeface="新細明體" panose="02020500000000000000" pitchFamily="18" charset="-120"/>
              </a:rPr>
              <a:t>They provide service in exchange for commission.</a:t>
            </a:r>
            <a:endParaRPr lang="en-US" altLang="zh-TW" sz="2000">
              <a:latin typeface="Times New Roman" panose="02020603050405020304" pitchFamily="18" charset="0"/>
              <a:ea typeface="新細明體" panose="02020500000000000000" pitchFamily="18" charset="-120"/>
            </a:endParaRPr>
          </a:p>
          <a:p>
            <a:pPr marL="914400" lvl="1" indent="-514350">
              <a:buFont typeface="Wingdings" panose="05000000000000000000" pitchFamily="2" charset="2"/>
              <a:buChar char="Ø"/>
            </a:pPr>
            <a:r>
              <a:rPr lang="en-US" altLang="zh-TW" sz="2000">
                <a:latin typeface="Times New Roman" panose="02020603050405020304" pitchFamily="18" charset="0"/>
                <a:ea typeface="新細明體" panose="02020500000000000000" pitchFamily="18" charset="-120"/>
              </a:rPr>
              <a:t>A broker brings buyers and sellers together and assists in negotiation. </a:t>
            </a:r>
          </a:p>
          <a:p>
            <a:pPr marL="914400" lvl="1" indent="-514350">
              <a:buFont typeface="Arial" panose="020B0604020202020204" pitchFamily="34" charset="0"/>
              <a:buNone/>
            </a:pPr>
            <a:endParaRPr lang="en-US" altLang="zh-TW" sz="2000">
              <a:latin typeface="Times New Roman" panose="02020603050405020304" pitchFamily="18" charset="0"/>
              <a:ea typeface="新細明體" panose="02020500000000000000" pitchFamily="18" charset="-120"/>
            </a:endParaRPr>
          </a:p>
          <a:p>
            <a:pPr marL="914400" lvl="1" indent="-514350">
              <a:buFont typeface="Wingdings" panose="05000000000000000000" pitchFamily="2" charset="2"/>
              <a:buChar char="Ø"/>
            </a:pPr>
            <a:r>
              <a:rPr lang="en-US" altLang="zh-TW" sz="2000">
                <a:latin typeface="Times New Roman" panose="02020603050405020304" pitchFamily="18" charset="0"/>
                <a:ea typeface="新細明體" panose="02020500000000000000" pitchFamily="18" charset="-120"/>
              </a:rPr>
              <a:t>Agents represent buyers or sellers on a more permanent basis.</a:t>
            </a:r>
          </a:p>
          <a:p>
            <a:pPr marL="914400" lvl="1" indent="-514350">
              <a:buFont typeface="Arial" panose="020B0604020202020204" pitchFamily="34" charset="0"/>
              <a:buNone/>
            </a:pPr>
            <a:endParaRPr lang="en-US" altLang="zh-TW" sz="2000" i="1">
              <a:latin typeface="Times New Roman" panose="02020603050405020304" pitchFamily="18" charset="0"/>
              <a:ea typeface="新細明體" panose="02020500000000000000" pitchFamily="18" charset="-120"/>
            </a:endParaRPr>
          </a:p>
          <a:p>
            <a:pPr marL="914400" lvl="1" indent="-514350">
              <a:buFont typeface="Arial" panose="020B0604020202020204" pitchFamily="34" charset="0"/>
              <a:buNone/>
            </a:pPr>
            <a:endParaRPr lang="en-US" altLang="zh-TW" sz="2000" i="1">
              <a:latin typeface="Times New Roman" panose="02020603050405020304" pitchFamily="18" charset="0"/>
              <a:ea typeface="新細明體" panose="02020500000000000000" pitchFamily="18" charset="-120"/>
            </a:endParaRPr>
          </a:p>
          <a:p>
            <a:pPr marL="0" indent="0">
              <a:buFont typeface="Calibri" panose="020F0502020204030204" pitchFamily="34" charset="0"/>
              <a:buAutoNum type="arabicPeriod" startAt="2"/>
            </a:pPr>
            <a:endParaRPr lang="en-US" altLang="zh-HK" sz="2800">
              <a:latin typeface="Times New Roman" panose="02020603050405020304" pitchFamily="18" charset="0"/>
              <a:ea typeface="新細明體" panose="02020500000000000000" pitchFamily="18" charset="-120"/>
            </a:endParaRPr>
          </a:p>
          <a:p>
            <a:pPr marL="0" indent="0"/>
            <a:endParaRPr lang="zh-HK" altLang="en-US">
              <a:ea typeface="新細明體" panose="02020500000000000000" pitchFamily="18" charset="-120"/>
            </a:endParaRPr>
          </a:p>
        </p:txBody>
      </p:sp>
      <p:sp>
        <p:nvSpPr>
          <p:cNvPr id="88068"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FF1F31F7-5AD3-4483-B56F-53ECAFF7C622}" type="slidenum">
              <a:rPr lang="en-US" altLang="zh-HK" sz="1800">
                <a:latin typeface="Arial" panose="020B0604020202020204" pitchFamily="34" charset="0"/>
                <a:ea typeface="新細明體" panose="02020500000000000000" pitchFamily="18" charset="-120"/>
              </a:rPr>
              <a:pPr>
                <a:spcBef>
                  <a:spcPct val="0"/>
                </a:spcBef>
                <a:buClrTx/>
                <a:buFontTx/>
                <a:buNone/>
              </a:pPr>
              <a:t>30</a:t>
            </a:fld>
            <a:endParaRPr lang="en-US" altLang="zh-HK" sz="1800">
              <a:latin typeface="Arial" panose="020B0604020202020204" pitchFamily="34" charset="0"/>
              <a:ea typeface="新細明體" panose="02020500000000000000" pitchFamily="18" charset="-120"/>
            </a:endParaRPr>
          </a:p>
        </p:txBody>
      </p:sp>
      <p:sp>
        <p:nvSpPr>
          <p:cNvPr id="5" name="橢圓 4"/>
          <p:cNvSpPr/>
          <p:nvPr/>
        </p:nvSpPr>
        <p:spPr>
          <a:xfrm>
            <a:off x="2286000" y="2438400"/>
            <a:ext cx="2438400" cy="304800"/>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88070" name="文字方塊 5"/>
          <p:cNvSpPr txBox="1">
            <a:spLocks noChangeArrowheads="1"/>
          </p:cNvSpPr>
          <p:nvPr/>
        </p:nvSpPr>
        <p:spPr bwMode="auto">
          <a:xfrm>
            <a:off x="1447800" y="3429000"/>
            <a:ext cx="3657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stockbrokers in securities firms</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8071" name="文字方塊 6"/>
          <p:cNvSpPr txBox="1">
            <a:spLocks noChangeArrowheads="1"/>
          </p:cNvSpPr>
          <p:nvPr/>
        </p:nvSpPr>
        <p:spPr bwMode="auto">
          <a:xfrm>
            <a:off x="1447800" y="4191000"/>
            <a:ext cx="22860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insurance agents</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8" name="橢圓 7"/>
          <p:cNvSpPr/>
          <p:nvPr/>
        </p:nvSpPr>
        <p:spPr>
          <a:xfrm>
            <a:off x="5257800" y="3810000"/>
            <a:ext cx="2438400" cy="304800"/>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9" name="向下箭號 8"/>
          <p:cNvSpPr/>
          <p:nvPr/>
        </p:nvSpPr>
        <p:spPr>
          <a:xfrm rot="2464833">
            <a:off x="6615113" y="2895600"/>
            <a:ext cx="304800" cy="304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
        <p:nvSpPr>
          <p:cNvPr id="88074" name="文字方塊 9"/>
          <p:cNvSpPr txBox="1">
            <a:spLocks noChangeArrowheads="1"/>
          </p:cNvSpPr>
          <p:nvPr/>
        </p:nvSpPr>
        <p:spPr bwMode="auto">
          <a:xfrm>
            <a:off x="6615113" y="2438400"/>
            <a:ext cx="24384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On a short-term basis!</a:t>
            </a:r>
            <a:endParaRPr lang="zh-HK" altLang="en-US" sz="18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 name="矩形 10"/>
          <p:cNvSpPr/>
          <p:nvPr/>
        </p:nvSpPr>
        <p:spPr>
          <a:xfrm>
            <a:off x="152400" y="4648200"/>
            <a:ext cx="8274050" cy="2124075"/>
          </a:xfrm>
          <a:prstGeom prst="rect">
            <a:avLst/>
          </a:prstGeom>
          <a:solidFill>
            <a:schemeClr val="bg1">
              <a:lumMod val="95000"/>
            </a:schemeClr>
          </a:solidFill>
        </p:spPr>
        <p:txBody>
          <a:bodyPr>
            <a:spAutoFit/>
          </a:bodyPr>
          <a:lstStyle/>
          <a:p>
            <a:pPr algn="just">
              <a:spcAft>
                <a:spcPts val="0"/>
              </a:spcAft>
              <a:defRPr/>
            </a:pPr>
            <a:r>
              <a:rPr lang="en-US" altLang="zh-HK" sz="1200" u="sng" kern="100" dirty="0">
                <a:latin typeface="Times New Roman" panose="02020603050405020304" pitchFamily="18" charset="0"/>
                <a:cs typeface="Times New Roman" panose="02020603050405020304" pitchFamily="18" charset="0"/>
              </a:rPr>
              <a:t>Explanation:</a:t>
            </a:r>
          </a:p>
          <a:p>
            <a:pPr algn="just">
              <a:spcAft>
                <a:spcPts val="0"/>
              </a:spcAft>
              <a:defRPr/>
            </a:pPr>
            <a:r>
              <a:rPr lang="en-US" altLang="zh-HK" sz="1200" i="1" kern="100" dirty="0">
                <a:latin typeface="Times New Roman" panose="02020603050405020304" pitchFamily="18" charset="0"/>
                <a:cs typeface="Times New Roman" panose="02020603050405020304" pitchFamily="18" charset="0"/>
              </a:rPr>
              <a:t>Stockbrokers in securities firms:</a:t>
            </a:r>
          </a:p>
          <a:p>
            <a:pPr algn="just">
              <a:spcAft>
                <a:spcPts val="0"/>
              </a:spcAft>
              <a:defRPr/>
            </a:pPr>
            <a:r>
              <a:rPr lang="en-US" altLang="zh-HK" sz="1200" kern="100" dirty="0">
                <a:latin typeface="Times New Roman" panose="02020603050405020304" pitchFamily="18" charset="0"/>
                <a:cs typeface="Times New Roman" panose="02020603050405020304" pitchFamily="18" charset="0"/>
              </a:rPr>
              <a:t>If you want to buy a company’s stock, say, stock of HSBC, you can ask a stockbroker to do transaction for you. But once the transaction is completed, the stockbroker may not take any follow-up action. He or she doesn’t care whether you win money or not. As you can see, stockbroker serves customers on a short-term basis—on a short-term basis. So, stockbroker is one example of broker.</a:t>
            </a:r>
            <a:endParaRPr lang="zh-TW" altLang="zh-HK" sz="1200" kern="100" dirty="0">
              <a:latin typeface="Times New Roman" panose="02020603050405020304" pitchFamily="18" charset="0"/>
              <a:cs typeface="Times New Roman" panose="02020603050405020304" pitchFamily="18" charset="0"/>
            </a:endParaRPr>
          </a:p>
          <a:p>
            <a:pPr algn="just">
              <a:spcAft>
                <a:spcPts val="0"/>
              </a:spcAft>
              <a:defRPr/>
            </a:pPr>
            <a:r>
              <a:rPr lang="en-US" altLang="zh-HK" sz="1200" kern="100" dirty="0">
                <a:latin typeface="Times New Roman" panose="02020603050405020304" pitchFamily="18" charset="0"/>
                <a:cs typeface="Times New Roman" panose="02020603050405020304" pitchFamily="18" charset="0"/>
              </a:rPr>
              <a:t> </a:t>
            </a:r>
            <a:endParaRPr lang="zh-TW" altLang="zh-HK" sz="1200" kern="100" dirty="0">
              <a:latin typeface="Times New Roman" panose="02020603050405020304" pitchFamily="18" charset="0"/>
              <a:cs typeface="Times New Roman" panose="02020603050405020304" pitchFamily="18" charset="0"/>
            </a:endParaRPr>
          </a:p>
          <a:p>
            <a:pPr algn="just">
              <a:spcAft>
                <a:spcPts val="0"/>
              </a:spcAft>
              <a:defRPr/>
            </a:pPr>
            <a:r>
              <a:rPr lang="en-US" altLang="zh-HK" sz="1200" i="1" kern="100" dirty="0">
                <a:latin typeface="Times New Roman" panose="02020603050405020304" pitchFamily="18" charset="0"/>
                <a:cs typeface="Times New Roman" panose="02020603050405020304" pitchFamily="18" charset="0"/>
              </a:rPr>
              <a:t>Insurance agents:</a:t>
            </a:r>
          </a:p>
          <a:p>
            <a:pPr algn="just">
              <a:spcAft>
                <a:spcPts val="0"/>
              </a:spcAft>
              <a:defRPr/>
            </a:pPr>
            <a:r>
              <a:rPr lang="en-US" altLang="zh-HK" sz="1200" kern="100" dirty="0">
                <a:latin typeface="Times New Roman" panose="02020603050405020304" pitchFamily="18" charset="0"/>
                <a:cs typeface="Times New Roman" panose="02020603050405020304" pitchFamily="18" charset="0"/>
              </a:rPr>
              <a:t>Insurance agents serve customers for a relatively long time, say, for many years. For instance, if you get injured, you can ask your insurance agents to follow up, say, claim compensation. As you can see, insurance agents serve customers on a more permanent basis—on a permanent basis, say, for many years. That’s why such people belong to agents.</a:t>
            </a:r>
            <a:endParaRPr lang="zh-TW" altLang="zh-HK" sz="12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4240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標題 1"/>
          <p:cNvSpPr>
            <a:spLocks noGrp="1"/>
          </p:cNvSpPr>
          <p:nvPr>
            <p:ph type="title"/>
          </p:nvPr>
        </p:nvSpPr>
        <p:spPr/>
        <p:txBody>
          <a:bodyPr/>
          <a:lstStyle/>
          <a:p>
            <a:r>
              <a:rPr lang="en-US" altLang="zh-HK">
                <a:latin typeface="Times New Roman" panose="02020603050405020304" pitchFamily="18" charset="0"/>
                <a:ea typeface="新細明體" panose="02020500000000000000" pitchFamily="18" charset="-120"/>
                <a:cs typeface="Times New Roman" panose="02020603050405020304" pitchFamily="18" charset="0"/>
              </a:rPr>
              <a:t>Classification of wholesalers</a:t>
            </a:r>
            <a:endParaRPr lang="zh-HK" altLang="en-US">
              <a:ea typeface="新細明體" panose="02020500000000000000" pitchFamily="18" charset="-120"/>
              <a:cs typeface="Times New Roman" panose="02020603050405020304" pitchFamily="18" charset="0"/>
            </a:endParaRPr>
          </a:p>
        </p:txBody>
      </p:sp>
      <p:sp>
        <p:nvSpPr>
          <p:cNvPr id="90115" name="內容版面配置區 2"/>
          <p:cNvSpPr>
            <a:spLocks noGrp="1"/>
          </p:cNvSpPr>
          <p:nvPr>
            <p:ph idx="1"/>
          </p:nvPr>
        </p:nvSpPr>
        <p:spPr/>
        <p:txBody>
          <a:bodyPr/>
          <a:lstStyle/>
          <a:p>
            <a:pPr marL="514350" indent="-514350">
              <a:buFont typeface="Calibri" panose="020F0502020204030204" pitchFamily="34" charset="0"/>
              <a:buAutoNum type="arabicPeriod" startAt="2"/>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Manufacturers-owned intermediaries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are the wholesaling operations conducted by sellers (or buyers) themselves rather than through independent wholesalers. </a:t>
            </a:r>
          </a:p>
          <a:p>
            <a:pPr marL="514350" indent="-514350"/>
            <a:endParaRPr lang="en-US" altLang="zh-HK">
              <a:latin typeface="Times New Roman" panose="02020603050405020304" pitchFamily="18" charset="0"/>
              <a:ea typeface="新細明體" panose="02020500000000000000" pitchFamily="18" charset="-120"/>
              <a:cs typeface="Times New Roman" panose="02020603050405020304" pitchFamily="18" charset="0"/>
            </a:endParaRPr>
          </a:p>
          <a:p>
            <a:pPr marL="514350" indent="-514350"/>
            <a:endParaRPr lang="zh-HK" altLang="en-US">
              <a:ea typeface="新細明體" panose="02020500000000000000" pitchFamily="18" charset="-120"/>
            </a:endParaRPr>
          </a:p>
        </p:txBody>
      </p:sp>
      <p:sp>
        <p:nvSpPr>
          <p:cNvPr id="90116"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E70EE040-ACF3-4DC5-A238-964D78535411}" type="slidenum">
              <a:rPr lang="en-US" altLang="zh-HK" sz="1800">
                <a:latin typeface="Arial" panose="020B0604020202020204" pitchFamily="34" charset="0"/>
                <a:ea typeface="新細明體" panose="02020500000000000000" pitchFamily="18" charset="-120"/>
              </a:rPr>
              <a:pPr>
                <a:spcBef>
                  <a:spcPct val="0"/>
                </a:spcBef>
                <a:buClrTx/>
                <a:buFontTx/>
                <a:buNone/>
              </a:pPr>
              <a:t>31</a:t>
            </a:fld>
            <a:endParaRPr lang="en-US" altLang="zh-HK" sz="1800">
              <a:latin typeface="Arial" panose="020B0604020202020204" pitchFamily="34" charset="0"/>
              <a:ea typeface="新細明體" panose="02020500000000000000" pitchFamily="18" charset="-120"/>
            </a:endParaRPr>
          </a:p>
        </p:txBody>
      </p:sp>
      <p:sp>
        <p:nvSpPr>
          <p:cNvPr id="5" name="矩形 4"/>
          <p:cNvSpPr/>
          <p:nvPr/>
        </p:nvSpPr>
        <p:spPr>
          <a:xfrm>
            <a:off x="0" y="3562350"/>
            <a:ext cx="9144000" cy="3295650"/>
          </a:xfrm>
          <a:prstGeom prst="rect">
            <a:avLst/>
          </a:prstGeom>
          <a:solidFill>
            <a:srgbClr val="92D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6" name="Rectangle 37"/>
          <p:cNvSpPr/>
          <p:nvPr/>
        </p:nvSpPr>
        <p:spPr>
          <a:xfrm>
            <a:off x="7543800" y="4038600"/>
            <a:ext cx="137795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latin typeface="Times New Roman" pitchFamily="18" charset="0"/>
                <a:cs typeface="Times New Roman" pitchFamily="18" charset="0"/>
              </a:rPr>
              <a:t>Customers</a:t>
            </a:r>
          </a:p>
        </p:txBody>
      </p:sp>
      <p:pic>
        <p:nvPicPr>
          <p:cNvPr id="901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62350"/>
            <a:ext cx="15462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121275"/>
            <a:ext cx="27686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611563"/>
            <a:ext cx="2582863"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Arrow 35"/>
          <p:cNvSpPr/>
          <p:nvPr/>
        </p:nvSpPr>
        <p:spPr>
          <a:xfrm rot="3300964">
            <a:off x="1758156" y="4655344"/>
            <a:ext cx="300038"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pic>
        <p:nvPicPr>
          <p:cNvPr id="901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5087938"/>
            <a:ext cx="2697163"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Arrow 35"/>
          <p:cNvSpPr/>
          <p:nvPr/>
        </p:nvSpPr>
        <p:spPr>
          <a:xfrm rot="18904001">
            <a:off x="2855913" y="4673600"/>
            <a:ext cx="315912" cy="55245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3" name="Right Arrow 35"/>
          <p:cNvSpPr/>
          <p:nvPr/>
        </p:nvSpPr>
        <p:spPr>
          <a:xfrm rot="18904001">
            <a:off x="7461250" y="4657725"/>
            <a:ext cx="314325" cy="55245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8" name="Right Arrow 35"/>
          <p:cNvSpPr/>
          <p:nvPr/>
        </p:nvSpPr>
        <p:spPr>
          <a:xfrm rot="3300964">
            <a:off x="5651500" y="4630738"/>
            <a:ext cx="273050" cy="6096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90127" name="文字方塊 18"/>
          <p:cNvSpPr txBox="1">
            <a:spLocks noChangeArrowheads="1"/>
          </p:cNvSpPr>
          <p:nvPr/>
        </p:nvSpPr>
        <p:spPr bwMode="auto">
          <a:xfrm>
            <a:off x="728663" y="2846388"/>
            <a:ext cx="4572000"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Distribution center owned by Zara</a:t>
            </a:r>
            <a:endParaRPr lang="zh-HK" altLang="en-US"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9012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2849563"/>
            <a:ext cx="2484438"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橢圓 13"/>
          <p:cNvSpPr/>
          <p:nvPr/>
        </p:nvSpPr>
        <p:spPr>
          <a:xfrm>
            <a:off x="2971800" y="3562350"/>
            <a:ext cx="3048000" cy="1390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HK" altLang="en-US"/>
          </a:p>
        </p:txBody>
      </p:sp>
    </p:spTree>
    <p:extLst>
      <p:ext uri="{BB962C8B-B14F-4D97-AF65-F5344CB8AC3E}">
        <p14:creationId xmlns:p14="http://schemas.microsoft.com/office/powerpoint/2010/main" val="35800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idx="4294967295"/>
          </p:nvPr>
        </p:nvSpPr>
        <p:spPr>
          <a:xfrm>
            <a:off x="723900" y="500063"/>
            <a:ext cx="7696200" cy="708025"/>
          </a:xfrm>
        </p:spPr>
        <p:txBody>
          <a:bodyPr>
            <a:normAutofit fontScale="90000"/>
          </a:bodyPr>
          <a:lstStyle/>
          <a:p>
            <a:pPr eaLnBrk="1" hangingPunct="1"/>
            <a:r>
              <a:rPr lang="en-US" altLang="en-US">
                <a:latin typeface="Times New Roman" panose="02020603050405020304" pitchFamily="18" charset="0"/>
                <a:cs typeface="Times New Roman" panose="02020603050405020304" pitchFamily="18" charset="0"/>
              </a:rPr>
              <a:t>Classifying retail stores</a:t>
            </a:r>
          </a:p>
        </p:txBody>
      </p:sp>
      <p:sp>
        <p:nvSpPr>
          <p:cNvPr id="31747" name="Rectangle 3"/>
          <p:cNvSpPr>
            <a:spLocks noGrp="1" noChangeArrowheads="1"/>
          </p:cNvSpPr>
          <p:nvPr>
            <p:ph idx="4294967295"/>
          </p:nvPr>
        </p:nvSpPr>
        <p:spPr>
          <a:xfrm>
            <a:off x="738188" y="1647825"/>
            <a:ext cx="7620000" cy="4525963"/>
          </a:xfrm>
        </p:spPr>
        <p:txBody>
          <a:bodyPr/>
          <a:lstStyle/>
          <a:p>
            <a:pPr algn="just" eaLnBrk="1" hangingPunct="1">
              <a:lnSpc>
                <a:spcPct val="90000"/>
              </a:lnSpc>
              <a:defRPr/>
            </a:pP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The classification of retail stores provides a method by which retailers understand the possible ways that they might offer their product in the market.</a:t>
            </a:r>
            <a:endParaRPr lang="en-US" altLang="zh-HK" sz="800" dirty="0">
              <a:latin typeface="Times New Roman" panose="02020603050405020304" pitchFamily="18" charset="0"/>
              <a:ea typeface="新細明體" panose="02020500000000000000" pitchFamily="18" charset="-120"/>
              <a:cs typeface="Times New Roman" panose="02020603050405020304" pitchFamily="18" charset="0"/>
            </a:endParaRPr>
          </a:p>
          <a:p>
            <a:pPr algn="just" eaLnBrk="1" hangingPunct="1">
              <a:lnSpc>
                <a:spcPct val="90000"/>
              </a:lnSpc>
              <a:defRPr/>
            </a:pP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Two ways of classification methods</a:t>
            </a:r>
          </a:p>
          <a:p>
            <a:pPr algn="just" eaLnBrk="1" hangingPunct="1">
              <a:lnSpc>
                <a:spcPct val="90000"/>
              </a:lnSpc>
              <a:defRPr/>
            </a:pPr>
            <a:endParaRPr lang="en-US" altLang="zh-HK" sz="800" dirty="0">
              <a:latin typeface="Times New Roman" panose="02020603050405020304" pitchFamily="18" charset="0"/>
              <a:ea typeface="新細明體" panose="02020500000000000000" pitchFamily="18" charset="-120"/>
              <a:cs typeface="Times New Roman" panose="02020603050405020304" pitchFamily="18" charset="0"/>
            </a:endParaRPr>
          </a:p>
          <a:p>
            <a:pPr marL="950913" lvl="1" indent="-457200" algn="just" eaLnBrk="1" hangingPunct="1">
              <a:lnSpc>
                <a:spcPct val="90000"/>
              </a:lnSpc>
              <a:buFont typeface="+mj-lt"/>
              <a:buAutoNum type="arabicPeriod"/>
              <a:defRPr/>
            </a:pP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Classifying by level of service</a:t>
            </a:r>
          </a:p>
          <a:p>
            <a:pPr marL="950913" lvl="1" indent="-457200" algn="just">
              <a:lnSpc>
                <a:spcPct val="90000"/>
              </a:lnSpc>
              <a:buFont typeface="+mj-lt"/>
              <a:buAutoNum type="arabicPeriod"/>
              <a:defRPr/>
            </a:pPr>
            <a:r>
              <a:rPr lang="en-US" altLang="zh-HK" sz="2400" dirty="0">
                <a:latin typeface="Times New Roman" panose="02020603050405020304" pitchFamily="18" charset="0"/>
                <a:cs typeface="Times New Roman" panose="02020603050405020304" pitchFamily="18" charset="0"/>
              </a:rPr>
              <a:t>Classifying by merchandise selection (assortment).</a:t>
            </a:r>
          </a:p>
          <a:p>
            <a:pPr marL="877888" lvl="1" indent="-384175" eaLnBrk="1" hangingPunct="1">
              <a:defRPr/>
            </a:pPr>
            <a:endParaRPr lang="en-US" altLang="zh-HK" dirty="0">
              <a:ea typeface="新細明體" panose="02020500000000000000" pitchFamily="18" charset="-12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32</a:t>
            </a:fld>
            <a:endParaRPr lang="en-US" dirty="0"/>
          </a:p>
        </p:txBody>
      </p:sp>
    </p:spTree>
    <p:extLst>
      <p:ext uri="{BB962C8B-B14F-4D97-AF65-F5344CB8AC3E}">
        <p14:creationId xmlns:p14="http://schemas.microsoft.com/office/powerpoint/2010/main" val="240373609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標題 1"/>
          <p:cNvSpPr>
            <a:spLocks noGrp="1"/>
          </p:cNvSpPr>
          <p:nvPr>
            <p:ph type="title"/>
          </p:nvPr>
        </p:nvSpPr>
        <p:spPr/>
        <p:txBody>
          <a:bodyPr/>
          <a:lstStyle/>
          <a:p>
            <a:r>
              <a:rPr lang="en-US" altLang="en-US" sz="2800">
                <a:latin typeface="Times New Roman" panose="02020603050405020304" pitchFamily="18" charset="0"/>
                <a:cs typeface="Times New Roman" panose="02020603050405020304" pitchFamily="18" charset="0"/>
              </a:rPr>
              <a:t>1. Classifying by level of service</a:t>
            </a:r>
            <a:endParaRPr lang="zh-HK" altLang="en-US" sz="2600" u="sng">
              <a:ea typeface="新細明體" panose="02020500000000000000" pitchFamily="18" charset="-120"/>
            </a:endParaRPr>
          </a:p>
        </p:txBody>
      </p:sp>
      <p:sp>
        <p:nvSpPr>
          <p:cNvPr id="3" name="內容版面配置區 2"/>
          <p:cNvSpPr>
            <a:spLocks noGrp="1"/>
          </p:cNvSpPr>
          <p:nvPr>
            <p:ph idx="1"/>
          </p:nvPr>
        </p:nvSpPr>
        <p:spPr>
          <a:xfrm>
            <a:off x="201613" y="1666875"/>
            <a:ext cx="8580437" cy="4352925"/>
          </a:xfrm>
        </p:spPr>
        <p:txBody>
          <a:bodyPr/>
          <a:lstStyle/>
          <a:p>
            <a:pPr marL="0" indent="0">
              <a:buFont typeface="Arial" panose="020B0604020202020204" pitchFamily="34" charset="0"/>
              <a:buNone/>
            </a:pP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Retailers differ in the amount of service provided to consumers.</a:t>
            </a:r>
          </a:p>
          <a:p>
            <a:pPr marL="0" indent="0">
              <a:buFont typeface="Calibri" panose="020F0502020204030204" pitchFamily="34" charset="0"/>
              <a:buAutoNum type="alphaUcPeriod"/>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 Self-service retailers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serve customers who are willing to perform their own “locate-compare-select” process to save money. </a:t>
            </a:r>
          </a:p>
          <a:p>
            <a:pPr marL="0" indent="0">
              <a:buFont typeface="Calibri" panose="020F0502020204030204" pitchFamily="34" charset="0"/>
              <a:buAutoNum type="alphaUcPeriod"/>
            </a:pPr>
            <a:endParaRPr lang="en-US"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Calibri" panose="020F0502020204030204" pitchFamily="34" charset="0"/>
              <a:buAutoNum type="alphaUcPeriod"/>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 Limited-service retailers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provide moderate sales assistance. </a:t>
            </a:r>
            <a:endParaRPr lang="zh-TW"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zh-TW"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Calibri" panose="020F0502020204030204" pitchFamily="34" charset="0"/>
              <a:buAutoNum type="alphaUcPeriod" startAt="3"/>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 Full-service retailers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provide high-level sales assistance.</a:t>
            </a:r>
            <a:endParaRPr lang="zh-TW"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zh-TW" altLang="zh-HK" dirty="0">
              <a:ea typeface="新細明體" panose="02020500000000000000" pitchFamily="18" charset="-120"/>
            </a:endParaRPr>
          </a:p>
          <a:p>
            <a:pPr marL="0" indent="0"/>
            <a:endParaRPr lang="zh-HK" altLang="en-US" dirty="0">
              <a:ea typeface="新細明體" panose="02020500000000000000" pitchFamily="18" charset="-120"/>
            </a:endParaRPr>
          </a:p>
        </p:txBody>
      </p:sp>
      <p:sp>
        <p:nvSpPr>
          <p:cNvPr id="94212"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DACE6A83-D505-40E6-AA1F-5FEFEEBDA65C}" type="slidenum">
              <a:rPr lang="en-US" altLang="zh-HK" sz="1200" smtClean="0">
                <a:solidFill>
                  <a:schemeClr val="tx1">
                    <a:tint val="75000"/>
                  </a:schemeClr>
                </a:solidFill>
                <a:latin typeface="+mn-lt"/>
                <a:ea typeface="+mn-ea"/>
                <a:cs typeface="+mn-cs"/>
              </a:rPr>
              <a:pPr>
                <a:spcBef>
                  <a:spcPct val="0"/>
                </a:spcBef>
                <a:buClrTx/>
                <a:buFontTx/>
                <a:buNone/>
              </a:pPr>
              <a:t>33</a:t>
            </a:fld>
            <a:endParaRPr lang="en-US" altLang="zh-HK" sz="1200" dirty="0">
              <a:solidFill>
                <a:schemeClr val="tx1">
                  <a:tint val="75000"/>
                </a:schemeClr>
              </a:solidFill>
              <a:latin typeface="+mn-lt"/>
              <a:ea typeface="+mn-ea"/>
              <a:cs typeface="+mn-cs"/>
            </a:endParaRPr>
          </a:p>
        </p:txBody>
      </p:sp>
      <p:pic>
        <p:nvPicPr>
          <p:cNvPr id="94216" name="圖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0" y="173038"/>
            <a:ext cx="211931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5551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標題 1"/>
          <p:cNvSpPr>
            <a:spLocks noGrp="1"/>
          </p:cNvSpPr>
          <p:nvPr>
            <p:ph type="title"/>
          </p:nvPr>
        </p:nvSpPr>
        <p:spPr>
          <a:xfrm>
            <a:off x="457200" y="76200"/>
            <a:ext cx="8229600" cy="708025"/>
          </a:xfrm>
        </p:spPr>
        <p:txBody>
          <a:bodyPr/>
          <a:lstStyle/>
          <a:p>
            <a:r>
              <a:rPr lang="en-US" altLang="zh-HK" sz="2600" dirty="0">
                <a:latin typeface="Times New Roman" panose="02020603050405020304" pitchFamily="18" charset="0"/>
                <a:ea typeface="新細明體" panose="02020500000000000000" pitchFamily="18" charset="-120"/>
                <a:cs typeface="Times New Roman" panose="02020603050405020304" pitchFamily="18" charset="0"/>
              </a:rPr>
              <a:t>2. Classifying retailers by merchandise </a:t>
            </a:r>
            <a:r>
              <a:rPr lang="en-US" altLang="zh-HK" sz="2600" dirty="0">
                <a:latin typeface="Times New Roman" panose="02020603050405020304" pitchFamily="18" charset="0"/>
                <a:cs typeface="Times New Roman" panose="02020603050405020304" pitchFamily="18" charset="0"/>
              </a:rPr>
              <a:t>selection (assortment)</a:t>
            </a:r>
            <a:endParaRPr lang="zh-HK" altLang="en-US" sz="2600" u="sng" dirty="0">
              <a:ea typeface="新細明體" panose="02020500000000000000" pitchFamily="18" charset="-120"/>
              <a:cs typeface="Times New Roman" panose="02020603050405020304" pitchFamily="18" charset="0"/>
            </a:endParaRPr>
          </a:p>
        </p:txBody>
      </p:sp>
      <p:sp>
        <p:nvSpPr>
          <p:cNvPr id="3" name="內容版面配置區 2"/>
          <p:cNvSpPr>
            <a:spLocks noGrp="1"/>
          </p:cNvSpPr>
          <p:nvPr>
            <p:ph idx="1"/>
          </p:nvPr>
        </p:nvSpPr>
        <p:spPr>
          <a:xfrm>
            <a:off x="201613" y="674688"/>
            <a:ext cx="8580437" cy="3287712"/>
          </a:xfrm>
        </p:spPr>
        <p:txBody>
          <a:bodyPr>
            <a:normAutofit/>
          </a:bodyPr>
          <a:lstStyle/>
          <a:p>
            <a:pPr marL="0" indent="0" algn="just">
              <a:lnSpc>
                <a:spcPct val="90000"/>
              </a:lnSpc>
              <a:buFont typeface="Arial" panose="020B0604020202020204" pitchFamily="34" charset="0"/>
              <a:buNone/>
              <a:defRPr/>
            </a:pP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Another way to classify retailers is in terms of </a:t>
            </a:r>
            <a:r>
              <a:rPr lang="en-US" altLang="zh-TW" sz="1700" b="1" dirty="0">
                <a:latin typeface="Times New Roman" panose="02020603050405020304" pitchFamily="18" charset="0"/>
                <a:ea typeface="新細明體" panose="02020500000000000000" pitchFamily="18" charset="-120"/>
                <a:cs typeface="Times New Roman" panose="02020603050405020304" pitchFamily="18" charset="0"/>
              </a:rPr>
              <a:t>merchandise assortment</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 which has two dimensions: breadth and depth.</a:t>
            </a:r>
          </a:p>
          <a:p>
            <a:pPr marL="0" indent="0" algn="just">
              <a:lnSpc>
                <a:spcPct val="90000"/>
              </a:lnSpc>
              <a:buFont typeface="Calibri" panose="020F0502020204030204" pitchFamily="34" charset="0"/>
              <a:buAutoNum type="alphaUcPeriod"/>
              <a:defRPr/>
            </a:pPr>
            <a:r>
              <a:rPr lang="en-US" altLang="zh-TW" sz="1700" i="1" dirty="0">
                <a:latin typeface="Times New Roman" panose="02020603050405020304" pitchFamily="18" charset="0"/>
                <a:ea typeface="新細明體" panose="02020500000000000000" pitchFamily="18" charset="-120"/>
                <a:cs typeface="Times New Roman" panose="02020603050405020304" pitchFamily="18" charset="0"/>
              </a:rPr>
              <a:t>Merchandise breadth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(or variety) is the number of different product lines available.</a:t>
            </a:r>
          </a:p>
          <a:p>
            <a:pPr marL="0" indent="0">
              <a:lnSpc>
                <a:spcPct val="90000"/>
              </a:lnSpc>
              <a:buFont typeface="Arial" panose="020B0604020202020204" pitchFamily="34" charset="0"/>
              <a:buNone/>
              <a:defRPr/>
            </a:pPr>
            <a:r>
              <a:rPr lang="en-US" altLang="zh-TW" sz="1700" u="sng" dirty="0">
                <a:effectLst>
                  <a:outerShdw blurRad="38100" dist="38100" dir="2700000" algn="tl">
                    <a:srgbClr val="C0C0C0"/>
                  </a:outerShdw>
                </a:effectLst>
                <a:latin typeface="Times New Roman" panose="02020603050405020304" pitchFamily="18" charset="0"/>
                <a:ea typeface="新細明體" panose="02020500000000000000" pitchFamily="18" charset="-120"/>
                <a:cs typeface="Times New Roman" panose="02020603050405020304" pitchFamily="18" charset="0"/>
              </a:rPr>
              <a:t>Some terminologies: </a:t>
            </a:r>
          </a:p>
          <a:p>
            <a:pPr marL="0" indent="0">
              <a:lnSpc>
                <a:spcPct val="90000"/>
              </a:lnSpc>
              <a:buFont typeface="Calibri" panose="020F0502020204030204" pitchFamily="34" charset="0"/>
              <a:buAutoNum type="alphaLcPeriod"/>
              <a:defRPr/>
            </a:pP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Broad assortment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many product lines</a:t>
            </a:r>
          </a:p>
          <a:p>
            <a:pPr marL="0" indent="0">
              <a:lnSpc>
                <a:spcPct val="90000"/>
              </a:lnSpc>
              <a:buFont typeface="Calibri" panose="020F0502020204030204" pitchFamily="34" charset="0"/>
              <a:buAutoNum type="alphaLcPeriod"/>
              <a:defRPr/>
            </a:pP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Narrow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assortment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few product lines</a:t>
            </a:r>
          </a:p>
          <a:p>
            <a:pPr marL="0" indent="0">
              <a:lnSpc>
                <a:spcPct val="90000"/>
              </a:lnSpc>
              <a:buFont typeface="Calibri" panose="020F0502020204030204" pitchFamily="34" charset="0"/>
              <a:buAutoNum type="alphaLcPeriod"/>
              <a:defRPr/>
            </a:pPr>
            <a:endPar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endParaRPr>
          </a:p>
          <a:p>
            <a:pPr marL="0" indent="0" algn="just">
              <a:lnSpc>
                <a:spcPct val="90000"/>
              </a:lnSpc>
              <a:buFont typeface="Calibri" panose="020F0502020204030204" pitchFamily="34" charset="0"/>
              <a:buAutoNum type="alphaUcPeriod" startAt="2"/>
              <a:defRPr/>
            </a:pPr>
            <a:r>
              <a:rPr lang="en-US" altLang="zh-TW" sz="1700" i="1" dirty="0">
                <a:latin typeface="Times New Roman" panose="02020603050405020304" pitchFamily="18" charset="0"/>
                <a:ea typeface="新細明體" panose="02020500000000000000" pitchFamily="18" charset="-120"/>
                <a:cs typeface="Times New Roman" panose="02020603050405020304" pitchFamily="18" charset="0"/>
              </a:rPr>
              <a:t>Merchandise depth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is the variety of choices available for each product line.</a:t>
            </a:r>
          </a:p>
          <a:p>
            <a:pPr marL="0" indent="0">
              <a:lnSpc>
                <a:spcPct val="90000"/>
              </a:lnSpc>
              <a:buFont typeface="Arial" panose="020B0604020202020204" pitchFamily="34" charset="0"/>
              <a:buNone/>
              <a:defRPr/>
            </a:pPr>
            <a:r>
              <a:rPr lang="en-US" altLang="zh-TW" sz="1700" u="sng" dirty="0">
                <a:effectLst>
                  <a:outerShdw blurRad="38100" dist="38100" dir="2700000" algn="tl">
                    <a:srgbClr val="C0C0C0"/>
                  </a:outerShdw>
                </a:effectLst>
                <a:latin typeface="Times New Roman" panose="02020603050405020304" pitchFamily="18" charset="0"/>
                <a:ea typeface="新細明體" panose="02020500000000000000" pitchFamily="18" charset="-120"/>
                <a:cs typeface="Times New Roman" panose="02020603050405020304" pitchFamily="18" charset="0"/>
              </a:rPr>
              <a:t>Some terminologies: </a:t>
            </a:r>
          </a:p>
          <a:p>
            <a:pPr marL="0" indent="0">
              <a:lnSpc>
                <a:spcPct val="90000"/>
              </a:lnSpc>
              <a:buFont typeface="Calibri" panose="020F0502020204030204" pitchFamily="34" charset="0"/>
              <a:buAutoNum type="alphaLcPeriod"/>
              <a:defRPr/>
            </a:pP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Deep assortment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many items </a:t>
            </a:r>
            <a:r>
              <a:rPr lang="en-US" altLang="zh-TW" sz="1700" dirty="0" smtClean="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within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 product line</a:t>
            </a:r>
          </a:p>
          <a:p>
            <a:pPr marL="0" indent="0">
              <a:lnSpc>
                <a:spcPct val="90000"/>
              </a:lnSpc>
              <a:buFont typeface="Calibri" panose="020F0502020204030204" pitchFamily="34" charset="0"/>
              <a:buAutoNum type="alphaLcPeriod"/>
              <a:defRPr/>
            </a:pP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rPr>
              <a:t>Shallow assortment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few </a:t>
            </a:r>
            <a:r>
              <a:rPr lang="en-US" altLang="zh-TW" sz="170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items </a:t>
            </a:r>
            <a:r>
              <a:rPr lang="en-US" altLang="zh-TW" sz="1700" smtClean="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within </a:t>
            </a:r>
            <a:r>
              <a:rPr lang="en-US" altLang="zh-TW" sz="1700" dirty="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a product line</a:t>
            </a:r>
          </a:p>
          <a:p>
            <a:pPr marL="0" indent="0">
              <a:lnSpc>
                <a:spcPct val="90000"/>
              </a:lnSpc>
              <a:buFont typeface="Arial" panose="020B0604020202020204" pitchFamily="34" charset="0"/>
              <a:buNone/>
              <a:defRPr/>
            </a:pPr>
            <a:endPar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buFont typeface="Calibri" panose="020F0502020204030204" pitchFamily="34" charset="0"/>
              <a:buAutoNum type="alphaUcPeriod"/>
              <a:defRPr/>
            </a:pPr>
            <a:endPar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buFont typeface="Calibri" panose="020F0502020204030204" pitchFamily="34" charset="0"/>
              <a:buAutoNum type="alphaUcPeriod"/>
              <a:defRPr/>
            </a:pPr>
            <a:endParaRPr lang="zh-TW" altLang="zh-HK" sz="24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buFont typeface="Arial" panose="020B0604020202020204" pitchFamily="34" charset="0"/>
              <a:buNone/>
              <a:defRPr/>
            </a:pPr>
            <a:endParaRPr lang="zh-TW" altLang="zh-HK" dirty="0">
              <a:ea typeface="新細明體" panose="02020500000000000000" pitchFamily="18" charset="-120"/>
            </a:endParaRPr>
          </a:p>
          <a:p>
            <a:pPr marL="0" indent="0">
              <a:lnSpc>
                <a:spcPct val="90000"/>
              </a:lnSpc>
              <a:defRPr/>
            </a:pPr>
            <a:endParaRPr lang="zh-HK" altLang="en-US" dirty="0">
              <a:ea typeface="新細明體" panose="02020500000000000000" pitchFamily="18" charset="-120"/>
            </a:endParaRPr>
          </a:p>
        </p:txBody>
      </p:sp>
      <p:sp>
        <p:nvSpPr>
          <p:cNvPr id="98308" name="Title 1"/>
          <p:cNvSpPr txBox="1">
            <a:spLocks/>
          </p:cNvSpPr>
          <p:nvPr/>
        </p:nvSpPr>
        <p:spPr bwMode="auto">
          <a:xfrm>
            <a:off x="3657600" y="4451350"/>
            <a:ext cx="17526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ClrTx/>
              <a:buFontTx/>
              <a:buNone/>
            </a:pPr>
            <a:r>
              <a:rPr lang="en-US" altLang="zh-HK" sz="20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Personal care products</a:t>
            </a:r>
            <a:endParaRPr lang="en-US" altLang="zh-HK" sz="200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8309" name="Title 1"/>
          <p:cNvSpPr txBox="1">
            <a:spLocks/>
          </p:cNvSpPr>
          <p:nvPr/>
        </p:nvSpPr>
        <p:spPr bwMode="auto">
          <a:xfrm>
            <a:off x="6934200" y="4327525"/>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ClrTx/>
              <a:buFontTx/>
              <a:buNone/>
            </a:pPr>
            <a:r>
              <a:rPr lang="en-US" altLang="zh-HK" sz="20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Home care products</a:t>
            </a:r>
            <a:endParaRPr lang="en-US" altLang="zh-HK" sz="200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8310" name="Title 1"/>
          <p:cNvSpPr txBox="1">
            <a:spLocks/>
          </p:cNvSpPr>
          <p:nvPr/>
        </p:nvSpPr>
        <p:spPr bwMode="auto">
          <a:xfrm>
            <a:off x="228600" y="4521200"/>
            <a:ext cx="175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lgn="ctr" eaLnBrk="1" hangingPunct="1">
              <a:spcBef>
                <a:spcPct val="0"/>
              </a:spcBef>
              <a:buClrTx/>
              <a:buFontTx/>
              <a:buNone/>
            </a:pPr>
            <a:r>
              <a:rPr lang="en-US" altLang="zh-HK" sz="20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Oral care products</a:t>
            </a:r>
            <a:r>
              <a:rPr lang="en-US" altLang="zh-HK" sz="2000">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14" name="Down Arrow 2"/>
          <p:cNvSpPr/>
          <p:nvPr/>
        </p:nvSpPr>
        <p:spPr>
          <a:xfrm rot="3748871">
            <a:off x="2216945" y="3739356"/>
            <a:ext cx="328612" cy="133032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16" name="Down Arrow 23"/>
          <p:cNvSpPr/>
          <p:nvPr/>
        </p:nvSpPr>
        <p:spPr>
          <a:xfrm rot="17595236">
            <a:off x="6426200" y="3779838"/>
            <a:ext cx="314325" cy="1257300"/>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pic>
        <p:nvPicPr>
          <p:cNvPr id="983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221288"/>
            <a:ext cx="2252663"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105400"/>
            <a:ext cx="1938338" cy="1716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5056188"/>
            <a:ext cx="1839913"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225" y="3733800"/>
            <a:ext cx="2797175" cy="56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p:cNvSpPr>
            <a:spLocks noGrp="1"/>
          </p:cNvSpPr>
          <p:nvPr>
            <p:ph type="sldNum" sz="quarter" idx="12"/>
          </p:nvPr>
        </p:nvSpPr>
        <p:spPr/>
        <p:txBody>
          <a:bodyPr/>
          <a:lstStyle/>
          <a:p>
            <a:fld id="{7795C319-6947-4DC9-88E3-5333DB84EE2A}" type="slidenum">
              <a:rPr lang="en-US" smtClean="0"/>
              <a:pPr/>
              <a:t>34</a:t>
            </a:fld>
            <a:endParaRPr lang="en-US"/>
          </a:p>
        </p:txBody>
      </p:sp>
    </p:spTree>
    <p:extLst>
      <p:ext uri="{BB962C8B-B14F-4D97-AF65-F5344CB8AC3E}">
        <p14:creationId xmlns:p14="http://schemas.microsoft.com/office/powerpoint/2010/main" val="2813888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標題 1"/>
          <p:cNvSpPr>
            <a:spLocks noGrp="1"/>
          </p:cNvSpPr>
          <p:nvPr>
            <p:ph type="title"/>
          </p:nvPr>
        </p:nvSpPr>
        <p:spPr/>
        <p:txBody>
          <a:bodyPr/>
          <a:lstStyle/>
          <a:p>
            <a:r>
              <a:rPr lang="en-US" altLang="zh-HK" sz="2800" dirty="0">
                <a:latin typeface="Times New Roman" panose="02020603050405020304" pitchFamily="18" charset="0"/>
                <a:cs typeface="Times New Roman" panose="02020603050405020304" pitchFamily="18" charset="0"/>
              </a:rPr>
              <a:t>2. Classifying retailers </a:t>
            </a:r>
            <a:br>
              <a:rPr lang="en-US" altLang="zh-HK" sz="2800" dirty="0">
                <a:latin typeface="Times New Roman" panose="02020603050405020304" pitchFamily="18" charset="0"/>
                <a:cs typeface="Times New Roman" panose="02020603050405020304" pitchFamily="18" charset="0"/>
              </a:rPr>
            </a:br>
            <a:r>
              <a:rPr lang="en-US" altLang="zh-HK" sz="2800" dirty="0">
                <a:latin typeface="Times New Roman" panose="02020603050405020304" pitchFamily="18" charset="0"/>
                <a:cs typeface="Times New Roman" panose="02020603050405020304" pitchFamily="18" charset="0"/>
              </a:rPr>
              <a:t>by merchandise selection (assortment)</a:t>
            </a:r>
            <a:endParaRPr lang="zh-HK" altLang="en-US" sz="2800" dirty="0">
              <a:ea typeface="新細明體" panose="02020500000000000000" pitchFamily="18" charset="-120"/>
              <a:cs typeface="Times New Roman" panose="02020603050405020304" pitchFamily="18" charset="0"/>
            </a:endParaRPr>
          </a:p>
        </p:txBody>
      </p:sp>
      <p:sp>
        <p:nvSpPr>
          <p:cNvPr id="104451" name="內容版面配置區 2"/>
          <p:cNvSpPr>
            <a:spLocks noGrp="1"/>
          </p:cNvSpPr>
          <p:nvPr>
            <p:ph idx="1"/>
          </p:nvPr>
        </p:nvSpPr>
        <p:spPr/>
        <p:txBody>
          <a:bodyPr/>
          <a:lstStyle/>
          <a:p>
            <a:pPr marL="0" indent="0">
              <a:buFont typeface="Arial" panose="020B0604020202020204" pitchFamily="34" charset="0"/>
              <a:buNone/>
            </a:pP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Based on merchandise selection, some major forms of the retailers are the following:</a:t>
            </a:r>
            <a:endPar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Calibri" panose="020F0502020204030204" pitchFamily="34" charset="0"/>
              <a:buAutoNum type="alphaUcPeriod"/>
            </a:pPr>
            <a:r>
              <a:rPr lang="en-US" altLang="zh-HK" sz="2400" b="1" dirty="0">
                <a:latin typeface="Times New Roman" panose="02020603050405020304" pitchFamily="18" charset="0"/>
                <a:ea typeface="新細明體" panose="02020500000000000000" pitchFamily="18" charset="-120"/>
                <a:cs typeface="Times New Roman" panose="02020603050405020304" pitchFamily="18" charset="0"/>
              </a:rPr>
              <a:t> Specialty shop </a:t>
            </a:r>
            <a:r>
              <a:rPr lang="en-US" altLang="zh-HK" sz="2400" dirty="0">
                <a:latin typeface="Times New Roman" panose="02020603050405020304" pitchFamily="18" charset="0"/>
                <a:ea typeface="新細明體" panose="02020500000000000000" pitchFamily="18" charset="-120"/>
                <a:cs typeface="Times New Roman" panose="02020603050405020304" pitchFamily="18" charset="0"/>
              </a:rPr>
              <a:t>is a store that has a relatively narrow and deep stock of goods. </a:t>
            </a:r>
          </a:p>
          <a:p>
            <a:pPr marL="0" indent="0">
              <a:buFont typeface="Arial" panose="020B0604020202020204" pitchFamily="34" charset="0"/>
              <a:buNone/>
            </a:pP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e.g.: Marathon Sports (</a:t>
            </a:r>
            <a:r>
              <a:rPr lang="zh-HK" altLang="zh-HK" sz="2000" b="1" i="1" dirty="0">
                <a:solidFill>
                  <a:srgbClr val="0070C0"/>
                </a:solidFill>
                <a:latin typeface="標楷體" panose="03000509000000000000" pitchFamily="65" charset="-120"/>
                <a:ea typeface="標楷體" panose="03000509000000000000" pitchFamily="65" charset="-120"/>
                <a:cs typeface="Times New Roman" panose="02020603050405020304" pitchFamily="18" charset="0"/>
              </a:rPr>
              <a:t>馬拉松</a:t>
            </a: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a:t>
            </a:r>
            <a:endParaRPr lang="zh-TW" altLang="zh-HK" sz="20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a:p>
            <a:pPr lvl="1"/>
            <a:r>
              <a:rPr lang="en-US" altLang="zh-HK" sz="16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Product line: Sport Apparel </a:t>
            </a:r>
            <a:endParaRPr lang="zh-TW" altLang="zh-HK" sz="1600" b="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a:p>
            <a:pPr lvl="1"/>
            <a:r>
              <a:rPr lang="en-US" altLang="zh-HK" sz="16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Assortment: basketball, running, football appeals (with different sizes and color) etc…</a:t>
            </a:r>
          </a:p>
          <a:p>
            <a:pPr marL="0" indent="0"/>
            <a:endParaRPr lang="zh-TW" altLang="zh-HK" sz="20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4452"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DBCB0899-C9D5-433D-9742-764D49C6CF0D}" type="slidenum">
              <a:rPr lang="en-US" altLang="zh-HK" sz="1200" smtClean="0">
                <a:solidFill>
                  <a:schemeClr val="tx1">
                    <a:tint val="75000"/>
                  </a:schemeClr>
                </a:solidFill>
                <a:latin typeface="+mn-lt"/>
                <a:ea typeface="+mn-ea"/>
                <a:cs typeface="+mn-cs"/>
              </a:rPr>
              <a:pPr>
                <a:spcBef>
                  <a:spcPct val="0"/>
                </a:spcBef>
                <a:buClrTx/>
                <a:buFontTx/>
                <a:buNone/>
              </a:pPr>
              <a:t>35</a:t>
            </a:fld>
            <a:endParaRPr lang="en-US" altLang="zh-HK" sz="1200" dirty="0">
              <a:solidFill>
                <a:schemeClr val="tx1">
                  <a:tint val="75000"/>
                </a:schemeClr>
              </a:solidFill>
              <a:latin typeface="+mn-lt"/>
              <a:ea typeface="+mn-ea"/>
              <a:cs typeface="+mn-cs"/>
            </a:endParaRPr>
          </a:p>
        </p:txBody>
      </p:sp>
      <p:sp>
        <p:nvSpPr>
          <p:cNvPr id="104453" name="文字方塊 5"/>
          <p:cNvSpPr txBox="1">
            <a:spLocks noChangeArrowheads="1"/>
          </p:cNvSpPr>
          <p:nvPr/>
        </p:nvSpPr>
        <p:spPr bwMode="auto">
          <a:xfrm>
            <a:off x="838200" y="4191000"/>
            <a:ext cx="777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Other examples: clothing stores, video game stores, jewellery stores </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44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173413"/>
            <a:ext cx="1300163" cy="47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66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標題 1"/>
          <p:cNvSpPr>
            <a:spLocks noGrp="1"/>
          </p:cNvSpPr>
          <p:nvPr>
            <p:ph type="title"/>
          </p:nvPr>
        </p:nvSpPr>
        <p:spPr/>
        <p:txBody>
          <a:bodyPr/>
          <a:lstStyle/>
          <a:p>
            <a:r>
              <a:rPr lang="en-US" altLang="zh-HK" sz="2800" dirty="0">
                <a:latin typeface="Times New Roman" panose="02020603050405020304" pitchFamily="18" charset="0"/>
                <a:cs typeface="Times New Roman" panose="02020603050405020304" pitchFamily="18" charset="0"/>
              </a:rPr>
              <a:t>2. Classifying retailers </a:t>
            </a:r>
            <a:br>
              <a:rPr lang="en-US" altLang="zh-HK" sz="2800" dirty="0">
                <a:latin typeface="Times New Roman" panose="02020603050405020304" pitchFamily="18" charset="0"/>
                <a:cs typeface="Times New Roman" panose="02020603050405020304" pitchFamily="18" charset="0"/>
              </a:rPr>
            </a:br>
            <a:r>
              <a:rPr lang="en-US" altLang="zh-HK" sz="2800" dirty="0">
                <a:latin typeface="Times New Roman" panose="02020603050405020304" pitchFamily="18" charset="0"/>
                <a:cs typeface="Times New Roman" panose="02020603050405020304" pitchFamily="18" charset="0"/>
              </a:rPr>
              <a:t>by merchandise selection (assortment)</a:t>
            </a:r>
            <a:endParaRPr lang="zh-HK" altLang="en-US" sz="2800" dirty="0">
              <a:ea typeface="新細明體" panose="02020500000000000000" pitchFamily="18" charset="-120"/>
              <a:cs typeface="Times New Roman" panose="02020603050405020304" pitchFamily="18" charset="0"/>
            </a:endParaRPr>
          </a:p>
        </p:txBody>
      </p:sp>
      <p:sp>
        <p:nvSpPr>
          <p:cNvPr id="108547" name="內容版面配置區 2"/>
          <p:cNvSpPr>
            <a:spLocks noGrp="1"/>
          </p:cNvSpPr>
          <p:nvPr>
            <p:ph idx="1"/>
          </p:nvPr>
        </p:nvSpPr>
        <p:spPr/>
        <p:txBody>
          <a:bodyPr/>
          <a:lstStyle/>
          <a:p>
            <a:pPr marL="514350" indent="-514350">
              <a:buFont typeface="Calibri" panose="020F0502020204030204" pitchFamily="34" charset="0"/>
              <a:buAutoNum type="alphaUcPeriod" startAt="2"/>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Department store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sells a broad and deep assortment of items organized into different sections of the shop.</a:t>
            </a:r>
          </a:p>
          <a:p>
            <a:pPr marL="514350" indent="-514350">
              <a:buFont typeface="Arial" panose="020B0604020202020204" pitchFamily="34" charset="0"/>
              <a:buNone/>
            </a:pPr>
            <a:r>
              <a:rPr lang="en-US" altLang="zh-HK" sz="2000">
                <a:solidFill>
                  <a:srgbClr val="0070C0"/>
                </a:solidFill>
                <a:ea typeface="新細明體" panose="02020500000000000000" pitchFamily="18" charset="-120"/>
                <a:cs typeface="Times New Roman" panose="02020603050405020304" pitchFamily="18" charset="0"/>
              </a:rPr>
              <a:t>        </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Sogo, Wing On</a:t>
            </a:r>
            <a:endParaRPr lang="zh-HK" altLang="en-US"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08548"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D29DDD62-8757-4A7E-8306-332C001CFB8F}" type="slidenum">
              <a:rPr lang="en-US" altLang="zh-HK" sz="1800">
                <a:latin typeface="Arial" panose="020B0604020202020204" pitchFamily="34" charset="0"/>
                <a:ea typeface="新細明體" panose="02020500000000000000" pitchFamily="18" charset="-120"/>
              </a:rPr>
              <a:pPr>
                <a:spcBef>
                  <a:spcPct val="0"/>
                </a:spcBef>
                <a:buClrTx/>
                <a:buFontTx/>
                <a:buNone/>
              </a:pPr>
              <a:t>36</a:t>
            </a:fld>
            <a:endParaRPr lang="en-US" altLang="zh-HK" sz="1800">
              <a:latin typeface="Arial" panose="020B0604020202020204" pitchFamily="34" charset="0"/>
              <a:ea typeface="新細明體" panose="02020500000000000000" pitchFamily="18" charset="-120"/>
            </a:endParaRPr>
          </a:p>
        </p:txBody>
      </p:sp>
      <p:pic>
        <p:nvPicPr>
          <p:cNvPr id="108549"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2038" y="2743200"/>
            <a:ext cx="55181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630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標題 1"/>
          <p:cNvSpPr>
            <a:spLocks noGrp="1"/>
          </p:cNvSpPr>
          <p:nvPr>
            <p:ph type="title"/>
          </p:nvPr>
        </p:nvSpPr>
        <p:spPr/>
        <p:txBody>
          <a:bodyPr/>
          <a:lstStyle/>
          <a:p>
            <a:r>
              <a:rPr lang="en-US" altLang="zh-HK" sz="2800" dirty="0">
                <a:latin typeface="Times New Roman" panose="02020603050405020304" pitchFamily="18" charset="0"/>
                <a:cs typeface="Times New Roman" panose="02020603050405020304" pitchFamily="18" charset="0"/>
              </a:rPr>
              <a:t>2. Classifying retailers </a:t>
            </a:r>
            <a:br>
              <a:rPr lang="en-US" altLang="zh-HK" sz="2800" dirty="0">
                <a:latin typeface="Times New Roman" panose="02020603050405020304" pitchFamily="18" charset="0"/>
                <a:cs typeface="Times New Roman" panose="02020603050405020304" pitchFamily="18" charset="0"/>
              </a:rPr>
            </a:br>
            <a:r>
              <a:rPr lang="en-US" altLang="zh-HK" sz="2800" dirty="0">
                <a:latin typeface="Times New Roman" panose="02020603050405020304" pitchFamily="18" charset="0"/>
                <a:cs typeface="Times New Roman" panose="02020603050405020304" pitchFamily="18" charset="0"/>
              </a:rPr>
              <a:t>by merchandise selection (assortment)</a:t>
            </a:r>
            <a:endParaRPr lang="zh-HK" altLang="en-US" sz="2800" dirty="0">
              <a:ea typeface="新細明體" panose="02020500000000000000" pitchFamily="18" charset="-120"/>
              <a:cs typeface="Times New Roman" panose="02020603050405020304" pitchFamily="18" charset="0"/>
            </a:endParaRPr>
          </a:p>
        </p:txBody>
      </p:sp>
      <p:sp>
        <p:nvSpPr>
          <p:cNvPr id="3" name="內容版面配置區 2"/>
          <p:cNvSpPr>
            <a:spLocks noGrp="1"/>
          </p:cNvSpPr>
          <p:nvPr>
            <p:ph idx="1"/>
          </p:nvPr>
        </p:nvSpPr>
        <p:spPr/>
        <p:txBody>
          <a:bodyPr/>
          <a:lstStyle/>
          <a:p>
            <a:pPr marL="457200" indent="-457200">
              <a:buFont typeface="Calibri" panose="020F0502020204030204" pitchFamily="34" charset="0"/>
              <a:buAutoNum type="alphaUcPeriod" startAt="3"/>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Convenience store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is a store that carries a limited number of frequently-purchased items. </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7-eleven, Circle K, V&gt;nGO</a:t>
            </a:r>
            <a:r>
              <a:rPr lang="en-US" altLang="zh-HK" sz="24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a:t>
            </a:r>
            <a:endParaRPr lang="en-US" altLang="zh-HK" sz="240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buFont typeface="Calibri" panose="020F0502020204030204" pitchFamily="34" charset="0"/>
              <a:buAutoNum type="alphaUcPeriod" startAt="3"/>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Supermarket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is a large, low-cost, low-margin, high-volume, self-service store that carries a wide selection of grocery and household products. </a:t>
            </a:r>
            <a:r>
              <a:rPr lang="en-US" altLang="zh-HK" sz="20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Park-n-shop</a:t>
            </a:r>
            <a:endParaRPr lang="zh-TW" altLang="zh-HK" sz="200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zh-HK" altLang="en-US">
              <a:ea typeface="新細明體" panose="02020500000000000000" pitchFamily="18" charset="-120"/>
              <a:cs typeface="Times New Roman" panose="02020603050405020304" pitchFamily="18" charset="0"/>
            </a:endParaRPr>
          </a:p>
        </p:txBody>
      </p:sp>
      <p:sp>
        <p:nvSpPr>
          <p:cNvPr id="112644"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744A8879-F1E7-4B96-B868-18EB54D01735}" type="slidenum">
              <a:rPr lang="en-US" altLang="zh-HK" sz="1800">
                <a:latin typeface="Arial" panose="020B0604020202020204" pitchFamily="34" charset="0"/>
                <a:ea typeface="新細明體" panose="02020500000000000000" pitchFamily="18" charset="-120"/>
              </a:rPr>
              <a:pPr>
                <a:spcBef>
                  <a:spcPct val="0"/>
                </a:spcBef>
                <a:buClrTx/>
                <a:buFontTx/>
                <a:buNone/>
              </a:pPr>
              <a:t>37</a:t>
            </a:fld>
            <a:endParaRPr lang="en-US" altLang="zh-HK" sz="1800">
              <a:latin typeface="Arial" panose="020B0604020202020204" pitchFamily="34" charset="0"/>
              <a:ea typeface="新細明體" panose="02020500000000000000" pitchFamily="18" charset="-12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657600"/>
            <a:ext cx="41402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6913" y="3657600"/>
            <a:ext cx="4637087"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034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標題 1"/>
          <p:cNvSpPr>
            <a:spLocks noGrp="1"/>
          </p:cNvSpPr>
          <p:nvPr>
            <p:ph type="title"/>
          </p:nvPr>
        </p:nvSpPr>
        <p:spPr/>
        <p:txBody>
          <a:bodyPr/>
          <a:lstStyle/>
          <a:p>
            <a:r>
              <a:rPr lang="en-US" altLang="zh-HK" sz="2800" dirty="0">
                <a:latin typeface="Times New Roman" panose="02020603050405020304" pitchFamily="18" charset="0"/>
                <a:cs typeface="Times New Roman" panose="02020603050405020304" pitchFamily="18" charset="0"/>
              </a:rPr>
              <a:t>2. Classifying retailers </a:t>
            </a:r>
            <a:br>
              <a:rPr lang="en-US" altLang="zh-HK" sz="2800" dirty="0">
                <a:latin typeface="Times New Roman" panose="02020603050405020304" pitchFamily="18" charset="0"/>
                <a:cs typeface="Times New Roman" panose="02020603050405020304" pitchFamily="18" charset="0"/>
              </a:rPr>
            </a:br>
            <a:r>
              <a:rPr lang="en-US" altLang="zh-HK" sz="2800" dirty="0">
                <a:latin typeface="Times New Roman" panose="02020603050405020304" pitchFamily="18" charset="0"/>
                <a:cs typeface="Times New Roman" panose="02020603050405020304" pitchFamily="18" charset="0"/>
              </a:rPr>
              <a:t>by merchandise selection (assortment)</a:t>
            </a:r>
            <a:endParaRPr lang="zh-HK" altLang="en-US" sz="2800" dirty="0">
              <a:ea typeface="新細明體" panose="02020500000000000000" pitchFamily="18" charset="-120"/>
              <a:cs typeface="Times New Roman" panose="02020603050405020304" pitchFamily="18" charset="0"/>
            </a:endParaRPr>
          </a:p>
        </p:txBody>
      </p:sp>
      <p:sp>
        <p:nvSpPr>
          <p:cNvPr id="116739" name="內容版面配置區 2"/>
          <p:cNvSpPr>
            <a:spLocks noGrp="1"/>
          </p:cNvSpPr>
          <p:nvPr>
            <p:ph idx="1"/>
          </p:nvPr>
        </p:nvSpPr>
        <p:spPr/>
        <p:txBody>
          <a:bodyPr/>
          <a:lstStyle/>
          <a:p>
            <a:pPr marL="457200" indent="-457200">
              <a:buFont typeface="Calibri" panose="020F0502020204030204" pitchFamily="34" charset="0"/>
              <a:buAutoNum type="alphaUcPeriod" startAt="5"/>
            </a:pP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Hypermarket </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is very large (50,000 to 80,000 square meters) and combines the characteristics of warehouse and supermarket. </a:t>
            </a:r>
            <a:endParaRPr lang="zh-TW" altLang="zh-HK" sz="240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buFont typeface="Calibri" panose="020F0502020204030204" pitchFamily="34" charset="0"/>
              <a:buAutoNum type="alphaLcPeriod" startAt="9"/>
            </a:pPr>
            <a:endParaRPr lang="en-US" altLang="zh-HK" sz="240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buFont typeface="Calibri" panose="020F0502020204030204" pitchFamily="34" charset="0"/>
              <a:buAutoNum type="alphaLcPeriod" startAt="9"/>
            </a:pPr>
            <a:endParaRPr lang="zh-TW" altLang="zh-HK" sz="280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zh-HK" altLang="en-US">
              <a:ea typeface="新細明體" panose="02020500000000000000" pitchFamily="18" charset="-120"/>
            </a:endParaRPr>
          </a:p>
        </p:txBody>
      </p:sp>
      <p:pic>
        <p:nvPicPr>
          <p:cNvPr id="116741"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62300"/>
            <a:ext cx="7848600"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7795C319-6947-4DC9-88E3-5333DB84EE2A}" type="slidenum">
              <a:rPr lang="en-US" smtClean="0"/>
              <a:pPr/>
              <a:t>38</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0" y="1147366"/>
            <a:ext cx="1828800" cy="517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1831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標題 1"/>
          <p:cNvSpPr>
            <a:spLocks noGrp="1"/>
          </p:cNvSpPr>
          <p:nvPr>
            <p:ph type="title"/>
          </p:nvPr>
        </p:nvSpPr>
        <p:spPr/>
        <p:txBody>
          <a:bodyPr/>
          <a:lstStyle/>
          <a:p>
            <a:r>
              <a:rPr lang="en-US" altLang="zh-HK" sz="3200" dirty="0">
                <a:latin typeface="Times New Roman" panose="02020603050405020304" pitchFamily="18" charset="0"/>
                <a:ea typeface="新細明體" panose="02020500000000000000" pitchFamily="18" charset="-120"/>
                <a:cs typeface="Times New Roman" panose="02020603050405020304" pitchFamily="18" charset="0"/>
              </a:rPr>
              <a:t>Some recent trends in retailing</a:t>
            </a:r>
            <a:endParaRPr lang="zh-HK" altLang="en-US" sz="3200" dirty="0">
              <a:ea typeface="新細明體" panose="02020500000000000000" pitchFamily="18" charset="-120"/>
              <a:cs typeface="Times New Roman" panose="02020603050405020304" pitchFamily="18" charset="0"/>
            </a:endParaRPr>
          </a:p>
        </p:txBody>
      </p:sp>
      <p:sp>
        <p:nvSpPr>
          <p:cNvPr id="129027" name="內容版面配置區 2"/>
          <p:cNvSpPr>
            <a:spLocks noGrp="1"/>
          </p:cNvSpPr>
          <p:nvPr>
            <p:ph idx="1"/>
          </p:nvPr>
        </p:nvSpPr>
        <p:spPr/>
        <p:txBody>
          <a:bodyPr/>
          <a:lstStyle/>
          <a:p>
            <a:pPr marL="0" indent="0">
              <a:buFont typeface="Arial" panose="020B0604020202020204" pitchFamily="34" charset="0"/>
              <a:buNone/>
            </a:pPr>
            <a:r>
              <a:rPr lang="en-US" altLang="zh-HK" sz="2400" u="sng">
                <a:latin typeface="Times New Roman" panose="02020603050405020304" pitchFamily="18" charset="0"/>
                <a:ea typeface="新細明體" panose="02020500000000000000" pitchFamily="18" charset="-120"/>
                <a:cs typeface="Times New Roman" panose="02020603050405020304" pitchFamily="18" charset="0"/>
              </a:rPr>
              <a:t>Trend 1: Shopper marketing</a:t>
            </a:r>
            <a:endParaRPr lang="zh-TW" altLang="zh-HK" sz="2400">
              <a:latin typeface="Times New Roman" panose="02020603050405020304" pitchFamily="18" charset="0"/>
              <a:ea typeface="新細明體" panose="02020500000000000000" pitchFamily="18" charset="-120"/>
              <a:cs typeface="Times New Roman" panose="02020603050405020304" pitchFamily="18" charset="0"/>
            </a:endParaRPr>
          </a:p>
          <a:p>
            <a:pPr marL="0" indent="0"/>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Many marketers are now embracing the concept of </a:t>
            </a:r>
            <a:r>
              <a:rPr lang="en-US" altLang="zh-HK" sz="2400" b="1">
                <a:latin typeface="Times New Roman" panose="02020603050405020304" pitchFamily="18" charset="0"/>
                <a:ea typeface="新細明體" panose="02020500000000000000" pitchFamily="18" charset="-120"/>
                <a:cs typeface="Times New Roman" panose="02020603050405020304" pitchFamily="18" charset="0"/>
              </a:rPr>
              <a:t>shopper marketing</a:t>
            </a:r>
            <a:r>
              <a:rPr lang="en-US" altLang="zh-HK" sz="2400">
                <a:latin typeface="Times New Roman" panose="02020603050405020304" pitchFamily="18" charset="0"/>
                <a:ea typeface="新細明體" panose="02020500000000000000" pitchFamily="18" charset="-120"/>
                <a:cs typeface="Times New Roman" panose="02020603050405020304" pitchFamily="18" charset="0"/>
              </a:rPr>
              <a:t>, which refers to the idea that the retail store itself is an important marketing medium. </a:t>
            </a:r>
          </a:p>
          <a:p>
            <a:pPr marL="0" indent="0">
              <a:buFont typeface="Arial" panose="020B0604020202020204" pitchFamily="34" charset="0"/>
              <a:buNone/>
            </a:pPr>
            <a:endParaRPr lang="en-US" altLang="zh-HK" sz="2400" u="sng">
              <a:latin typeface="Times New Roman" panose="02020603050405020304" pitchFamily="18" charset="0"/>
              <a:ea typeface="新細明體" panose="02020500000000000000" pitchFamily="18" charset="-120"/>
              <a:cs typeface="Times New Roman" panose="02020603050405020304" pitchFamily="18" charset="0"/>
            </a:endParaRPr>
          </a:p>
          <a:p>
            <a:pPr marL="0" indent="0"/>
            <a:endParaRPr lang="zh-TW" altLang="zh-HK" sz="2400">
              <a:latin typeface="Times New Roman" panose="02020603050405020304" pitchFamily="18" charset="0"/>
              <a:ea typeface="新細明體" panose="02020500000000000000" pitchFamily="18" charset="-120"/>
              <a:cs typeface="Times New Roman" panose="02020603050405020304" pitchFamily="18" charset="0"/>
            </a:endParaRPr>
          </a:p>
          <a:p>
            <a:pPr marL="0" indent="0"/>
            <a:endParaRPr lang="en-US" altLang="zh-HK" sz="2400" u="sng">
              <a:latin typeface="Times New Roman" panose="02020603050405020304" pitchFamily="18" charset="0"/>
              <a:ea typeface="新細明體" panose="02020500000000000000" pitchFamily="18" charset="-120"/>
              <a:cs typeface="Times New Roman" panose="02020603050405020304" pitchFamily="18" charset="0"/>
            </a:endParaRPr>
          </a:p>
          <a:p>
            <a:pPr marL="0" indent="0">
              <a:buFont typeface="Arial" panose="020B0604020202020204" pitchFamily="34" charset="0"/>
              <a:buNone/>
            </a:pPr>
            <a:endParaRPr lang="zh-TW" altLang="zh-HK">
              <a:ea typeface="新細明體" panose="02020500000000000000" pitchFamily="18" charset="-120"/>
              <a:cs typeface="Times New Roman" panose="02020603050405020304" pitchFamily="18" charset="0"/>
            </a:endParaRPr>
          </a:p>
          <a:p>
            <a:pPr marL="0" indent="0"/>
            <a:endParaRPr lang="zh-HK" altLang="en-US">
              <a:ea typeface="新細明體" panose="02020500000000000000" pitchFamily="18" charset="-120"/>
              <a:cs typeface="Times New Roman" panose="02020603050405020304" pitchFamily="18" charset="0"/>
            </a:endParaRPr>
          </a:p>
        </p:txBody>
      </p:sp>
      <p:sp>
        <p:nvSpPr>
          <p:cNvPr id="129028"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D8C37775-543D-47A7-86FD-54C023E0C125}" type="slidenum">
              <a:rPr lang="en-US" altLang="zh-HK" sz="1200">
                <a:solidFill>
                  <a:schemeClr val="tx1">
                    <a:tint val="75000"/>
                  </a:schemeClr>
                </a:solidFill>
                <a:latin typeface="+mn-lt"/>
                <a:ea typeface="+mn-ea"/>
                <a:cs typeface="+mn-cs"/>
              </a:rPr>
              <a:pPr>
                <a:spcBef>
                  <a:spcPct val="0"/>
                </a:spcBef>
                <a:buClrTx/>
                <a:buFontTx/>
                <a:buNone/>
              </a:pPr>
              <a:t>39</a:t>
            </a:fld>
            <a:endParaRPr lang="en-US" altLang="zh-HK" sz="1200" dirty="0">
              <a:solidFill>
                <a:schemeClr val="tx1">
                  <a:tint val="75000"/>
                </a:schemeClr>
              </a:solidFill>
              <a:latin typeface="+mn-lt"/>
              <a:ea typeface="+mn-ea"/>
              <a:cs typeface="+mn-cs"/>
            </a:endParaRP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3862388"/>
            <a:ext cx="1992313"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 y="3989388"/>
            <a:ext cx="40354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6188" y="3956050"/>
            <a:ext cx="2817812"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024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p:cNvSpPr>
            <a:spLocks noGrp="1"/>
          </p:cNvSpPr>
          <p:nvPr>
            <p:ph type="title" idx="4294967295"/>
          </p:nvPr>
        </p:nvSpPr>
        <p:spPr>
          <a:xfrm>
            <a:off x="723900" y="511175"/>
            <a:ext cx="7696200" cy="708025"/>
          </a:xfrm>
        </p:spPr>
        <p:txBody>
          <a:bodyPr>
            <a:normAutofit/>
          </a:bodyPr>
          <a:lstStyle/>
          <a:p>
            <a:r>
              <a:rPr lang="en-US" altLang="en-US" sz="3600" dirty="0">
                <a:latin typeface="Times New Roman" panose="02020603050405020304" pitchFamily="18" charset="0"/>
                <a:cs typeface="Times New Roman" panose="02020603050405020304" pitchFamily="18" charset="0"/>
              </a:rPr>
              <a:t>Functions of distributor (intermediary)</a:t>
            </a:r>
          </a:p>
        </p:txBody>
      </p:sp>
      <p:sp>
        <p:nvSpPr>
          <p:cNvPr id="9219" name="Rectangle 6"/>
          <p:cNvSpPr>
            <a:spLocks noGrp="1"/>
          </p:cNvSpPr>
          <p:nvPr>
            <p:ph idx="4294967295"/>
          </p:nvPr>
        </p:nvSpPr>
        <p:spPr>
          <a:xfrm>
            <a:off x="736600" y="1587500"/>
            <a:ext cx="7620000" cy="4754563"/>
          </a:xfrm>
        </p:spPr>
        <p:txBody>
          <a:bodyPr/>
          <a:lstStyle/>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Time, place and ownership utilities</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Logistics functions </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Transportation and storage functions</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Facilitating functions</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Repair and maintenance functions</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Risk-taking </a:t>
            </a:r>
          </a:p>
          <a:p>
            <a:pPr marL="514350" indent="-514350">
              <a:spcBef>
                <a:spcPts val="300"/>
              </a:spcBef>
              <a:buFont typeface="Calibri" panose="020F0502020204030204" pitchFamily="34" charset="0"/>
              <a:buAutoNum type="arabicPeriod"/>
            </a:pPr>
            <a:r>
              <a:rPr lang="en-US" altLang="en-US" sz="2800">
                <a:latin typeface="Times New Roman" panose="02020603050405020304" pitchFamily="18" charset="0"/>
                <a:cs typeface="Times New Roman" panose="02020603050405020304" pitchFamily="18" charset="0"/>
              </a:rPr>
              <a:t>Communications and transaction functions.</a:t>
            </a: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4</a:t>
            </a:fld>
            <a:endParaRPr lang="en-US"/>
          </a:p>
        </p:txBody>
      </p:sp>
    </p:spTree>
    <p:extLst>
      <p:ext uri="{BB962C8B-B14F-4D97-AF65-F5344CB8AC3E}">
        <p14:creationId xmlns:p14="http://schemas.microsoft.com/office/powerpoint/2010/main" val="354633687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標題 1"/>
          <p:cNvSpPr>
            <a:spLocks noGrp="1"/>
          </p:cNvSpPr>
          <p:nvPr>
            <p:ph type="title"/>
          </p:nvPr>
        </p:nvSpPr>
        <p:spPr/>
        <p:txBody>
          <a:bodyPr/>
          <a:lstStyle/>
          <a:p>
            <a:r>
              <a:rPr lang="en-US" altLang="zh-HK" sz="3200">
                <a:latin typeface="Times New Roman" panose="02020603050405020304" pitchFamily="18" charset="0"/>
                <a:ea typeface="新細明體" panose="02020500000000000000" pitchFamily="18" charset="-120"/>
                <a:cs typeface="Times New Roman" panose="02020603050405020304" pitchFamily="18" charset="0"/>
              </a:rPr>
              <a:t>Some recent trends in retailing</a:t>
            </a:r>
            <a:endParaRPr lang="zh-HK" altLang="en-US" sz="3200">
              <a:ea typeface="新細明體" panose="02020500000000000000" pitchFamily="18" charset="-120"/>
              <a:cs typeface="Times New Roman" panose="02020603050405020304" pitchFamily="18" charset="0"/>
            </a:endParaRPr>
          </a:p>
        </p:txBody>
      </p:sp>
      <p:sp>
        <p:nvSpPr>
          <p:cNvPr id="131075" name="內容版面配置區 2"/>
          <p:cNvSpPr>
            <a:spLocks noGrp="1"/>
          </p:cNvSpPr>
          <p:nvPr>
            <p:ph idx="1"/>
          </p:nvPr>
        </p:nvSpPr>
        <p:spPr>
          <a:xfrm>
            <a:off x="201613" y="1666875"/>
            <a:ext cx="8580437" cy="3438525"/>
          </a:xfrm>
        </p:spPr>
        <p:txBody>
          <a:bodyPr/>
          <a:lstStyle/>
          <a:p>
            <a:pPr marL="0" indent="0">
              <a:lnSpc>
                <a:spcPct val="90000"/>
              </a:lnSpc>
              <a:buFont typeface="Arial" panose="020B0604020202020204" pitchFamily="34" charset="0"/>
              <a:buNone/>
            </a:pPr>
            <a:r>
              <a:rPr lang="en-US" altLang="zh-HK" sz="2200" u="sng" dirty="0">
                <a:latin typeface="Times New Roman" panose="02020603050405020304" pitchFamily="18" charset="0"/>
                <a:ea typeface="新細明體" panose="02020500000000000000" pitchFamily="18" charset="-120"/>
                <a:cs typeface="Times New Roman" panose="02020603050405020304" pitchFamily="18" charset="0"/>
              </a:rPr>
              <a:t>Trend 2: Online retailing</a:t>
            </a:r>
            <a:endParaRPr lang="zh-TW" altLang="zh-HK" sz="22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gn="just">
              <a:lnSpc>
                <a:spcPct val="90000"/>
              </a:lnSpc>
            </a:pPr>
            <a:r>
              <a:rPr lang="en-US" altLang="en-US" sz="2200" dirty="0">
                <a:latin typeface="Times New Roman" panose="02020603050405020304" pitchFamily="18" charset="0"/>
                <a:ea typeface="新細明體" panose="02020500000000000000" pitchFamily="18" charset="-120"/>
                <a:cs typeface="Times New Roman" panose="02020603050405020304" pitchFamily="18" charset="0"/>
              </a:rPr>
              <a:t>Even small firms with limited resources can enjoy competitive advantages by making products available to customers around the globe at a very low cost.</a:t>
            </a:r>
            <a:endParaRPr lang="en-US" altLang="en-US" sz="7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gn="just">
              <a:lnSpc>
                <a:spcPct val="90000"/>
              </a:lnSpc>
              <a:spcBef>
                <a:spcPts val="1200"/>
              </a:spcBef>
            </a:pPr>
            <a:r>
              <a:rPr lang="en-US" altLang="en-US" sz="2200" b="1" dirty="0">
                <a:latin typeface="Times New Roman" panose="02020603050405020304" pitchFamily="18" charset="0"/>
                <a:ea typeface="新細明體" panose="02020500000000000000" pitchFamily="18" charset="-120"/>
                <a:cs typeface="Times New Roman" panose="02020603050405020304" pitchFamily="18" charset="0"/>
              </a:rPr>
              <a:t>Disintermediation</a:t>
            </a:r>
            <a:r>
              <a:rPr lang="en-US" altLang="en-US" sz="2200" dirty="0">
                <a:latin typeface="Times New Roman" panose="02020603050405020304" pitchFamily="18" charset="0"/>
                <a:ea typeface="新細明體" panose="02020500000000000000" pitchFamily="18" charset="-120"/>
                <a:cs typeface="Times New Roman" panose="02020603050405020304" pitchFamily="18" charset="0"/>
              </a:rPr>
              <a:t> – process by which traditional intermediaries are eliminated as companies question the value added by layers in the distribution channel.</a:t>
            </a:r>
            <a:endParaRPr lang="en-US" altLang="zh-HK" sz="22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pPr>
            <a:r>
              <a:rPr lang="en-US" altLang="zh-HK" sz="2200" dirty="0">
                <a:latin typeface="Times New Roman" panose="02020603050405020304" pitchFamily="18" charset="0"/>
                <a:ea typeface="新細明體" panose="02020500000000000000" pitchFamily="18" charset="-120"/>
                <a:cs typeface="Times New Roman" panose="02020603050405020304" pitchFamily="18" charset="0"/>
              </a:rPr>
              <a:t>Much of the anticipated growth in online sales will go to multichannel retailers—the </a:t>
            </a:r>
            <a:r>
              <a:rPr lang="en-US" altLang="zh-HK" sz="2200" b="1" dirty="0">
                <a:latin typeface="Times New Roman" panose="02020603050405020304" pitchFamily="18" charset="0"/>
                <a:ea typeface="新細明體" panose="02020500000000000000" pitchFamily="18" charset="-120"/>
                <a:cs typeface="Times New Roman" panose="02020603050405020304" pitchFamily="18" charset="0"/>
              </a:rPr>
              <a:t>click-and-brick marketers </a:t>
            </a:r>
            <a:r>
              <a:rPr lang="en-US" altLang="zh-HK" sz="2200" dirty="0">
                <a:latin typeface="Times New Roman" panose="02020603050405020304" pitchFamily="18" charset="0"/>
                <a:ea typeface="新細明體" panose="02020500000000000000" pitchFamily="18" charset="-120"/>
                <a:cs typeface="Times New Roman" panose="02020603050405020304" pitchFamily="18" charset="0"/>
              </a:rPr>
              <a:t>who can successfully merge the online and physical stores. </a:t>
            </a:r>
            <a:endParaRPr lang="zh-TW" altLang="zh-HK" sz="22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buFont typeface="Arial" panose="020B0604020202020204" pitchFamily="34" charset="0"/>
              <a:buNone/>
            </a:pPr>
            <a:endParaRPr lang="en-US" altLang="zh-HK" sz="2200" u="sng"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pPr>
            <a:endParaRPr lang="zh-TW" altLang="zh-HK" sz="2200"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pPr>
            <a:endParaRPr lang="en-US" altLang="zh-HK" sz="2200" u="sng" dirty="0">
              <a:latin typeface="Times New Roman" panose="02020603050405020304" pitchFamily="18" charset="0"/>
              <a:ea typeface="新細明體" panose="02020500000000000000" pitchFamily="18" charset="-120"/>
              <a:cs typeface="Times New Roman" panose="02020603050405020304" pitchFamily="18" charset="0"/>
            </a:endParaRPr>
          </a:p>
          <a:p>
            <a:pPr marL="0" indent="0">
              <a:lnSpc>
                <a:spcPct val="90000"/>
              </a:lnSpc>
              <a:buFont typeface="Arial" panose="020B0604020202020204" pitchFamily="34" charset="0"/>
              <a:buNone/>
            </a:pPr>
            <a:endParaRPr lang="zh-TW" altLang="zh-HK" sz="3000" dirty="0">
              <a:ea typeface="新細明體" panose="02020500000000000000" pitchFamily="18" charset="-120"/>
              <a:cs typeface="Times New Roman" panose="02020603050405020304" pitchFamily="18" charset="0"/>
            </a:endParaRPr>
          </a:p>
          <a:p>
            <a:pPr marL="0" indent="0">
              <a:lnSpc>
                <a:spcPct val="90000"/>
              </a:lnSpc>
            </a:pPr>
            <a:endParaRPr lang="zh-HK" altLang="en-US" sz="3000" dirty="0">
              <a:ea typeface="新細明體" panose="02020500000000000000" pitchFamily="18" charset="-120"/>
              <a:cs typeface="Times New Roman" panose="02020603050405020304" pitchFamily="18" charset="0"/>
            </a:endParaRPr>
          </a:p>
        </p:txBody>
      </p:sp>
      <p:sp>
        <p:nvSpPr>
          <p:cNvPr id="131076"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44CB5E8D-4007-4B79-98BD-51FF03A7914E}" type="slidenum">
              <a:rPr lang="en-US" altLang="zh-HK" sz="1200">
                <a:solidFill>
                  <a:schemeClr val="tx1">
                    <a:tint val="75000"/>
                  </a:schemeClr>
                </a:solidFill>
                <a:latin typeface="+mn-lt"/>
                <a:ea typeface="+mn-ea"/>
                <a:cs typeface="+mn-cs"/>
              </a:rPr>
              <a:pPr>
                <a:spcBef>
                  <a:spcPct val="0"/>
                </a:spcBef>
                <a:buClrTx/>
                <a:buFontTx/>
                <a:buNone/>
              </a:pPr>
              <a:t>40</a:t>
            </a:fld>
            <a:endParaRPr lang="en-US" altLang="zh-HK" sz="1200" dirty="0">
              <a:solidFill>
                <a:schemeClr val="tx1">
                  <a:tint val="75000"/>
                </a:schemeClr>
              </a:solidFill>
              <a:latin typeface="+mn-lt"/>
              <a:ea typeface="+mn-ea"/>
              <a:cs typeface="+mn-cs"/>
            </a:endParaRPr>
          </a:p>
        </p:txBody>
      </p:sp>
      <p:pic>
        <p:nvPicPr>
          <p:cNvPr id="131077" name="圖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5350" y="0"/>
            <a:ext cx="18954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85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p:cNvSpPr>
          <p:nvPr>
            <p:ph type="title" idx="4294967295"/>
          </p:nvPr>
        </p:nvSpPr>
        <p:spPr>
          <a:xfrm>
            <a:off x="723900" y="511175"/>
            <a:ext cx="7696200" cy="708025"/>
          </a:xfrm>
        </p:spPr>
        <p:txBody>
          <a:bodyPr>
            <a:normAutofit/>
          </a:bodyPr>
          <a:lstStyle/>
          <a:p>
            <a:r>
              <a:rPr lang="en-US" altLang="en-US" sz="3600" dirty="0">
                <a:latin typeface="Times New Roman" panose="02020603050405020304" pitchFamily="18" charset="0"/>
                <a:cs typeface="Times New Roman" panose="02020603050405020304" pitchFamily="18" charset="0"/>
              </a:rPr>
              <a:t>Functions of distributor (intermediary)</a:t>
            </a:r>
          </a:p>
        </p:txBody>
      </p:sp>
      <p:sp>
        <p:nvSpPr>
          <p:cNvPr id="16387" name="Rectangle 6"/>
          <p:cNvSpPr>
            <a:spLocks noGrp="1"/>
          </p:cNvSpPr>
          <p:nvPr>
            <p:ph idx="4294967295"/>
          </p:nvPr>
        </p:nvSpPr>
        <p:spPr>
          <a:xfrm>
            <a:off x="736600" y="1587500"/>
            <a:ext cx="7620000" cy="4754563"/>
          </a:xfrm>
        </p:spPr>
        <p:txBody>
          <a:bodyPr/>
          <a:lstStyle/>
          <a:p>
            <a:pPr marL="514350" indent="-514350">
              <a:spcBef>
                <a:spcPts val="300"/>
              </a:spcBef>
              <a:buFont typeface="Calibri" panose="020F0502020204030204" pitchFamily="34" charset="0"/>
              <a:buAutoNum type="arabicPeriod"/>
            </a:pPr>
            <a:r>
              <a:rPr lang="en-US" altLang="en-US" sz="2800" b="1">
                <a:latin typeface="Times New Roman" panose="02020603050405020304" pitchFamily="18" charset="0"/>
                <a:cs typeface="Times New Roman" panose="02020603050405020304" pitchFamily="18" charset="0"/>
              </a:rPr>
              <a:t>Time, place and ownership utilities</a:t>
            </a:r>
          </a:p>
          <a:p>
            <a:pPr marL="514350" indent="-514350">
              <a:spcBef>
                <a:spcPts val="300"/>
              </a:spcBef>
              <a:buFont typeface="Arial" panose="020B0604020202020204" pitchFamily="34" charset="0"/>
              <a:buNone/>
            </a:pPr>
            <a:endParaRPr lang="en-US" altLang="en-US" sz="1100">
              <a:latin typeface="Times New Roman" panose="02020603050405020304" pitchFamily="18" charset="0"/>
              <a:cs typeface="Times New Roman" panose="02020603050405020304" pitchFamily="18" charset="0"/>
            </a:endParaRPr>
          </a:p>
          <a:p>
            <a:pPr marL="514350" indent="-514350">
              <a:spcBef>
                <a:spcPts val="300"/>
              </a:spcBef>
              <a:buFont typeface="Calibri" panose="020F0502020204030204" pitchFamily="34" charset="0"/>
              <a:buAutoNum type="arabicPeriod" startAt="2"/>
            </a:pPr>
            <a:r>
              <a:rPr lang="en-US" altLang="en-US" sz="2800" b="1">
                <a:latin typeface="Times New Roman" panose="02020603050405020304" pitchFamily="18" charset="0"/>
                <a:cs typeface="Times New Roman" panose="02020603050405020304" pitchFamily="18" charset="0"/>
              </a:rPr>
              <a:t>Efficiency creation</a:t>
            </a:r>
          </a:p>
          <a:p>
            <a:pPr marL="514350" indent="-514350">
              <a:spcBef>
                <a:spcPts val="300"/>
              </a:spcBef>
            </a:pPr>
            <a:endParaRPr lang="en-US" altLang="en-US">
              <a:latin typeface="Times New Roman" panose="02020603050405020304" pitchFamily="18" charset="0"/>
              <a:cs typeface="Times New Roman" panose="02020603050405020304" pitchFamily="18" charset="0"/>
            </a:endParaRPr>
          </a:p>
        </p:txBody>
      </p:sp>
      <p:sp>
        <p:nvSpPr>
          <p:cNvPr id="16388" name="矩形 3"/>
          <p:cNvSpPr>
            <a:spLocks noChangeArrowheads="1"/>
          </p:cNvSpPr>
          <p:nvPr/>
        </p:nvSpPr>
        <p:spPr bwMode="auto">
          <a:xfrm>
            <a:off x="750888" y="2895600"/>
            <a:ext cx="6183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i="1">
                <a:latin typeface="Times New Roman" panose="02020603050405020304" pitchFamily="18" charset="0"/>
                <a:ea typeface="新細明體" panose="02020500000000000000" pitchFamily="18" charset="-120"/>
                <a:cs typeface="Times New Roman" panose="02020603050405020304" pitchFamily="18" charset="0"/>
              </a:rPr>
              <a:t>Consider three persons: Amy, Carmen, and Eric. Each wants to purchase a Sony TV set, Apple’s i-Phone, and a Cannon’s printer. </a:t>
            </a:r>
          </a:p>
        </p:txBody>
      </p:sp>
      <p:sp>
        <p:nvSpPr>
          <p:cNvPr id="16389" name="矩形 4"/>
          <p:cNvSpPr>
            <a:spLocks noChangeArrowheads="1"/>
          </p:cNvSpPr>
          <p:nvPr/>
        </p:nvSpPr>
        <p:spPr bwMode="auto">
          <a:xfrm>
            <a:off x="198438" y="3554413"/>
            <a:ext cx="29091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TW" sz="1800" u="sng" dirty="0">
                <a:latin typeface="Times New Roman" panose="02020603050405020304" pitchFamily="18" charset="0"/>
                <a:ea typeface="新細明體" panose="02020500000000000000" pitchFamily="18" charset="-120"/>
                <a:cs typeface="Times New Roman" panose="02020603050405020304" pitchFamily="18" charset="0"/>
              </a:rPr>
              <a:t>Case 1: Without intermediary</a:t>
            </a:r>
            <a:endParaRPr lang="zh-TW" altLang="zh-HK" sz="1800" u="sng"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6390" name="圖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457700"/>
            <a:ext cx="41687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矩形 6"/>
          <p:cNvSpPr>
            <a:spLocks noChangeArrowheads="1"/>
          </p:cNvSpPr>
          <p:nvPr/>
        </p:nvSpPr>
        <p:spPr bwMode="auto">
          <a:xfrm>
            <a:off x="4716463" y="3560763"/>
            <a:ext cx="28899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TW" sz="1800" u="sng" dirty="0">
                <a:latin typeface="Times New Roman" panose="02020603050405020304" pitchFamily="18" charset="0"/>
                <a:ea typeface="新細明體" panose="02020500000000000000" pitchFamily="18" charset="-120"/>
                <a:cs typeface="Times New Roman" panose="02020603050405020304" pitchFamily="18" charset="0"/>
              </a:rPr>
              <a:t>Case 2: With an intermediary</a:t>
            </a:r>
            <a:endParaRPr lang="zh-TW" altLang="zh-HK" sz="1800" u="sng"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392" name="矩形 7"/>
          <p:cNvSpPr>
            <a:spLocks noChangeArrowheads="1"/>
          </p:cNvSpPr>
          <p:nvPr/>
        </p:nvSpPr>
        <p:spPr bwMode="auto">
          <a:xfrm>
            <a:off x="854075" y="3924300"/>
            <a:ext cx="2651125"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9 </a:t>
            </a:r>
            <a:r>
              <a:rPr lang="en-US" altLang="zh-HK"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contacts are required!</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a:t>
            </a:r>
          </a:p>
        </p:txBody>
      </p:sp>
      <p:sp>
        <p:nvSpPr>
          <p:cNvPr id="16393" name="矩形 8"/>
          <p:cNvSpPr>
            <a:spLocks noChangeArrowheads="1"/>
          </p:cNvSpPr>
          <p:nvPr/>
        </p:nvSpPr>
        <p:spPr bwMode="auto">
          <a:xfrm>
            <a:off x="4953000" y="3932238"/>
            <a:ext cx="3255963" cy="400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Only 6 </a:t>
            </a:r>
            <a:r>
              <a:rPr lang="en-US" altLang="zh-HK" sz="200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contacts are required!</a:t>
            </a:r>
            <a:r>
              <a:rPr lang="en-US" altLang="zh-HK" sz="1800">
                <a:latin typeface="Times New Roman" panose="02020603050405020304" pitchFamily="18" charset="0"/>
                <a:ea typeface="新細明體" panose="02020500000000000000" pitchFamily="18" charset="-120"/>
                <a:cs typeface="Times New Roman" panose="02020603050405020304" pitchFamily="18" charset="0"/>
              </a:rPr>
              <a:t> </a:t>
            </a:r>
          </a:p>
        </p:txBody>
      </p:sp>
      <p:pic>
        <p:nvPicPr>
          <p:cNvPr id="16394" name="圖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00" y="4462463"/>
            <a:ext cx="4292600"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7795C319-6947-4DC9-88E3-5333DB84EE2A}" type="slidenum">
              <a:rPr lang="en-US" smtClean="0"/>
              <a:pPr/>
              <a:t>5</a:t>
            </a:fld>
            <a:endParaRPr lang="en-US"/>
          </a:p>
        </p:txBody>
      </p:sp>
    </p:spTree>
    <p:extLst>
      <p:ext uri="{BB962C8B-B14F-4D97-AF65-F5344CB8AC3E}">
        <p14:creationId xmlns:p14="http://schemas.microsoft.com/office/powerpoint/2010/main" val="198298096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idx="4294967295"/>
          </p:nvPr>
        </p:nvSpPr>
        <p:spPr>
          <a:xfrm>
            <a:off x="723900" y="492125"/>
            <a:ext cx="7696200" cy="708025"/>
          </a:xfrm>
        </p:spPr>
        <p:txBody>
          <a:bodyPr>
            <a:normAutofit fontScale="90000"/>
          </a:bodyPr>
          <a:lstStyle/>
          <a:p>
            <a:r>
              <a:rPr lang="en-US" altLang="en-US">
                <a:latin typeface="Times New Roman" panose="02020603050405020304" pitchFamily="18" charset="0"/>
                <a:cs typeface="Times New Roman" panose="02020603050405020304" pitchFamily="18" charset="0"/>
              </a:rPr>
              <a:t>More on efficiency creation</a:t>
            </a:r>
          </a:p>
        </p:txBody>
      </p:sp>
      <p:sp>
        <p:nvSpPr>
          <p:cNvPr id="17411" name="Rectangle 3"/>
          <p:cNvSpPr>
            <a:spLocks noGrp="1"/>
          </p:cNvSpPr>
          <p:nvPr>
            <p:ph idx="4294967295"/>
          </p:nvPr>
        </p:nvSpPr>
        <p:spPr>
          <a:xfrm>
            <a:off x="738188" y="1592263"/>
            <a:ext cx="7620000" cy="4525962"/>
          </a:xfrm>
        </p:spPr>
        <p:txBody>
          <a:bodyPr/>
          <a:lstStyle/>
          <a:p>
            <a:pPr algn="just"/>
            <a:r>
              <a:rPr lang="en-US" altLang="en-US" b="1">
                <a:latin typeface="Times New Roman" panose="02020603050405020304" pitchFamily="18" charset="0"/>
                <a:cs typeface="Times New Roman" panose="02020603050405020304" pitchFamily="18" charset="0"/>
              </a:rPr>
              <a:t>Breaking bulk</a:t>
            </a:r>
            <a:r>
              <a:rPr lang="en-US" altLang="en-US">
                <a:latin typeface="Times New Roman" panose="02020603050405020304" pitchFamily="18" charset="0"/>
                <a:cs typeface="Times New Roman" panose="02020603050405020304" pitchFamily="18" charset="0"/>
              </a:rPr>
              <a:t>: channel members purchase large quantities from manufacturers and sell smaller quantities to many different customers.</a:t>
            </a:r>
            <a:endParaRPr lang="en-US" altLang="en-US" sz="1000">
              <a:latin typeface="Times New Roman" panose="02020603050405020304" pitchFamily="18" charset="0"/>
              <a:cs typeface="Times New Roman" panose="02020603050405020304" pitchFamily="18" charset="0"/>
            </a:endParaRPr>
          </a:p>
          <a:p>
            <a:pPr algn="just">
              <a:spcBef>
                <a:spcPts val="1200"/>
              </a:spcBef>
            </a:pPr>
            <a:r>
              <a:rPr lang="en-US" altLang="en-US" b="1">
                <a:latin typeface="Times New Roman" panose="02020603050405020304" pitchFamily="18" charset="0"/>
                <a:cs typeface="Times New Roman" panose="02020603050405020304" pitchFamily="18" charset="0"/>
              </a:rPr>
              <a:t>Creating assortments</a:t>
            </a:r>
            <a:r>
              <a:rPr lang="en-US" altLang="en-US">
                <a:latin typeface="Times New Roman" panose="02020603050405020304" pitchFamily="18" charset="0"/>
                <a:cs typeface="Times New Roman" panose="02020603050405020304" pitchFamily="18" charset="0"/>
              </a:rPr>
              <a:t>: channel members provide a variety of products on one location.</a:t>
            </a: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6</a:t>
            </a:fld>
            <a:endParaRPr lang="en-US"/>
          </a:p>
        </p:txBody>
      </p:sp>
    </p:spTree>
    <p:extLst>
      <p:ext uri="{BB962C8B-B14F-4D97-AF65-F5344CB8AC3E}">
        <p14:creationId xmlns:p14="http://schemas.microsoft.com/office/powerpoint/2010/main" val="15671628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p:cNvSpPr>
          <p:nvPr>
            <p:ph type="title" idx="4294967295"/>
          </p:nvPr>
        </p:nvSpPr>
        <p:spPr>
          <a:xfrm>
            <a:off x="723900" y="511175"/>
            <a:ext cx="7696200" cy="708025"/>
          </a:xfrm>
        </p:spPr>
        <p:txBody>
          <a:bodyPr>
            <a:normAutofit/>
          </a:bodyPr>
          <a:lstStyle/>
          <a:p>
            <a:r>
              <a:rPr lang="en-US" altLang="en-US" sz="3600" dirty="0">
                <a:latin typeface="Times New Roman" panose="02020603050405020304" pitchFamily="18" charset="0"/>
                <a:cs typeface="Times New Roman" panose="02020603050405020304" pitchFamily="18" charset="0"/>
              </a:rPr>
              <a:t>Functions of distributor (intermediary)</a:t>
            </a:r>
          </a:p>
        </p:txBody>
      </p:sp>
      <p:sp>
        <p:nvSpPr>
          <p:cNvPr id="18435" name="Rectangle 6"/>
          <p:cNvSpPr>
            <a:spLocks noGrp="1"/>
          </p:cNvSpPr>
          <p:nvPr>
            <p:ph idx="4294967295"/>
          </p:nvPr>
        </p:nvSpPr>
        <p:spPr>
          <a:xfrm>
            <a:off x="736600" y="1587500"/>
            <a:ext cx="7620000" cy="4754563"/>
          </a:xfrm>
        </p:spPr>
        <p:txBody>
          <a:bodyPr/>
          <a:lstStyle/>
          <a:p>
            <a:pPr marL="514350" indent="-514350">
              <a:spcBef>
                <a:spcPts val="300"/>
              </a:spcBef>
              <a:buFont typeface="Calibri" panose="020F0502020204030204" pitchFamily="34" charset="0"/>
              <a:buAutoNum type="arabicPeriod" startAt="3"/>
            </a:pPr>
            <a:r>
              <a:rPr lang="en-US" altLang="en-US" sz="2800" b="1" dirty="0">
                <a:latin typeface="Times New Roman" panose="02020603050405020304" pitchFamily="18" charset="0"/>
                <a:cs typeface="Times New Roman" panose="02020603050405020304" pitchFamily="18" charset="0"/>
              </a:rPr>
              <a:t>Logistics functions</a:t>
            </a:r>
          </a:p>
          <a:p>
            <a:pPr marL="514350" indent="-514350">
              <a:spcBef>
                <a:spcPts val="300"/>
              </a:spcBef>
              <a:buFont typeface="Calibri" panose="020F0502020204030204" pitchFamily="34" charset="0"/>
              <a:buAutoNum type="arabicPeriod" startAt="3"/>
            </a:pPr>
            <a:endParaRPr lang="en-US" altLang="en-US" sz="2800" dirty="0">
              <a:latin typeface="Times New Roman" panose="02020603050405020304" pitchFamily="18" charset="0"/>
              <a:cs typeface="Times New Roman" panose="02020603050405020304" pitchFamily="18" charset="0"/>
            </a:endParaRPr>
          </a:p>
          <a:p>
            <a:pPr marL="514350" indent="-514350">
              <a:spcBef>
                <a:spcPts val="300"/>
              </a:spcBef>
              <a:buFont typeface="Calibri" panose="020F0502020204030204" pitchFamily="34" charset="0"/>
              <a:buAutoNum type="arabicPeriod" startAt="3"/>
            </a:pPr>
            <a:endParaRPr lang="en-US" altLang="en-US" sz="2800" dirty="0">
              <a:latin typeface="Times New Roman" panose="02020603050405020304" pitchFamily="18" charset="0"/>
              <a:cs typeface="Times New Roman" panose="02020603050405020304" pitchFamily="18" charset="0"/>
            </a:endParaRPr>
          </a:p>
          <a:p>
            <a:pPr marL="514350" indent="-514350">
              <a:spcBef>
                <a:spcPts val="300"/>
              </a:spcBef>
              <a:buFont typeface="Calibri" panose="020F0502020204030204" pitchFamily="34" charset="0"/>
              <a:buAutoNum type="arabicPeriod" startAt="3"/>
            </a:pPr>
            <a:r>
              <a:rPr lang="en-US" altLang="en-US" sz="2800" b="1" dirty="0">
                <a:latin typeface="Times New Roman" panose="02020603050405020304" pitchFamily="18" charset="0"/>
                <a:cs typeface="Times New Roman" panose="02020603050405020304" pitchFamily="18" charset="0"/>
              </a:rPr>
              <a:t>Facilitating functions</a:t>
            </a:r>
            <a:r>
              <a:rPr lang="en-US" altLang="en-US" sz="2800" dirty="0">
                <a:latin typeface="Times New Roman" panose="02020603050405020304" pitchFamily="18" charset="0"/>
                <a:cs typeface="Times New Roman" panose="02020603050405020304" pitchFamily="18" charset="0"/>
              </a:rPr>
              <a:t>: make the purchase process easier</a:t>
            </a:r>
          </a:p>
          <a:p>
            <a:pPr marL="514350" indent="-514350">
              <a:spcBef>
                <a:spcPts val="300"/>
              </a:spcBef>
              <a:buFont typeface="Calibri" panose="020F0502020204030204" pitchFamily="34" charset="0"/>
              <a:buAutoNum type="arabicPeriod" startAt="3"/>
            </a:pPr>
            <a:endParaRPr lang="en-US" altLang="en-US" sz="2800" dirty="0">
              <a:latin typeface="Times New Roman" panose="02020603050405020304" pitchFamily="18" charset="0"/>
              <a:cs typeface="Times New Roman" panose="02020603050405020304" pitchFamily="18" charset="0"/>
            </a:endParaRPr>
          </a:p>
          <a:p>
            <a:pPr marL="514350" indent="-514350">
              <a:spcBef>
                <a:spcPts val="300"/>
              </a:spcBef>
              <a:buFont typeface="Calibri" panose="020F0502020204030204" pitchFamily="34" charset="0"/>
              <a:buAutoNum type="arabicPeriod" startAt="3"/>
            </a:pPr>
            <a:r>
              <a:rPr lang="en-US" altLang="en-US" sz="2800" b="1" dirty="0">
                <a:latin typeface="Times New Roman" panose="02020603050405020304" pitchFamily="18" charset="0"/>
                <a:cs typeface="Times New Roman" panose="02020603050405020304" pitchFamily="18" charset="0"/>
              </a:rPr>
              <a:t>Repair and maintenance functions</a:t>
            </a:r>
          </a:p>
          <a:p>
            <a:pPr marL="514350" indent="-514350">
              <a:spcBef>
                <a:spcPts val="300"/>
              </a:spcBef>
            </a:pPr>
            <a:endParaRPr lang="en-US" altLang="en-US" dirty="0">
              <a:latin typeface="Times New Roman" panose="02020603050405020304" pitchFamily="18" charset="0"/>
              <a:cs typeface="Times New Roman" panose="02020603050405020304" pitchFamily="18" charset="0"/>
            </a:endParaRPr>
          </a:p>
        </p:txBody>
      </p:sp>
      <p:sp>
        <p:nvSpPr>
          <p:cNvPr id="5" name="文字方塊 4"/>
          <p:cNvSpPr txBox="1">
            <a:spLocks noChangeArrowheads="1"/>
          </p:cNvSpPr>
          <p:nvPr/>
        </p:nvSpPr>
        <p:spPr bwMode="auto">
          <a:xfrm>
            <a:off x="3429000" y="3429000"/>
            <a:ext cx="43434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offers credit (instalment) to customers; </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8437" name="文字方塊 5"/>
          <p:cNvSpPr txBox="1">
            <a:spLocks noChangeArrowheads="1"/>
          </p:cNvSpPr>
          <p:nvPr/>
        </p:nvSpPr>
        <p:spPr bwMode="auto">
          <a:xfrm>
            <a:off x="1336675" y="4876800"/>
            <a:ext cx="3692525"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Serve as an authorized repair center</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8438" name="文字方塊 6"/>
          <p:cNvSpPr txBox="1">
            <a:spLocks noChangeArrowheads="1"/>
          </p:cNvSpPr>
          <p:nvPr/>
        </p:nvSpPr>
        <p:spPr bwMode="auto">
          <a:xfrm>
            <a:off x="1354138" y="2151063"/>
            <a:ext cx="3217862"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a:t>
            </a:r>
            <a:r>
              <a:rPr lang="en-US"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Transportation and storage</a:t>
            </a:r>
            <a:endParaRPr lang="zh-HK" altLang="en-US" sz="18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 name="投影片編號版面配置區 1"/>
          <p:cNvSpPr>
            <a:spLocks noGrp="1"/>
          </p:cNvSpPr>
          <p:nvPr>
            <p:ph type="sldNum" sz="quarter" idx="12"/>
          </p:nvPr>
        </p:nvSpPr>
        <p:spPr/>
        <p:txBody>
          <a:bodyPr/>
          <a:lstStyle/>
          <a:p>
            <a:fld id="{7795C319-6947-4DC9-88E3-5333DB84EE2A}" type="slidenum">
              <a:rPr lang="en-US" smtClean="0"/>
              <a:pPr/>
              <a:t>7</a:t>
            </a:fld>
            <a:endParaRPr lang="en-US"/>
          </a:p>
        </p:txBody>
      </p:sp>
    </p:spTree>
    <p:extLst>
      <p:ext uri="{BB962C8B-B14F-4D97-AF65-F5344CB8AC3E}">
        <p14:creationId xmlns:p14="http://schemas.microsoft.com/office/powerpoint/2010/main" val="363191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p:cNvSpPr>
          <p:nvPr>
            <p:ph type="title" idx="4294967295"/>
          </p:nvPr>
        </p:nvSpPr>
        <p:spPr>
          <a:xfrm>
            <a:off x="723900" y="511175"/>
            <a:ext cx="7696200" cy="708025"/>
          </a:xfrm>
        </p:spPr>
        <p:txBody>
          <a:bodyPr>
            <a:normAutofit/>
          </a:bodyPr>
          <a:lstStyle/>
          <a:p>
            <a:r>
              <a:rPr lang="en-US" altLang="en-US" sz="3600" dirty="0">
                <a:latin typeface="Times New Roman" panose="02020603050405020304" pitchFamily="18" charset="0"/>
                <a:cs typeface="Times New Roman" panose="02020603050405020304" pitchFamily="18" charset="0"/>
              </a:rPr>
              <a:t>Functions of distributor (intermediary)</a:t>
            </a:r>
          </a:p>
        </p:txBody>
      </p:sp>
      <p:sp>
        <p:nvSpPr>
          <p:cNvPr id="19459" name="Rectangle 6"/>
          <p:cNvSpPr>
            <a:spLocks noGrp="1"/>
          </p:cNvSpPr>
          <p:nvPr>
            <p:ph idx="4294967295"/>
          </p:nvPr>
        </p:nvSpPr>
        <p:spPr>
          <a:xfrm>
            <a:off x="736600" y="1587500"/>
            <a:ext cx="7620000" cy="4754563"/>
          </a:xfrm>
        </p:spPr>
        <p:txBody>
          <a:bodyPr/>
          <a:lstStyle/>
          <a:p>
            <a:pPr marL="514350" indent="-514350">
              <a:spcBef>
                <a:spcPts val="300"/>
              </a:spcBef>
              <a:buFont typeface="Calibri" panose="020F0502020204030204" pitchFamily="34" charset="0"/>
              <a:buAutoNum type="arabicPeriod" startAt="6"/>
            </a:pPr>
            <a:r>
              <a:rPr lang="en-US" altLang="en-US" sz="2800" b="1">
                <a:latin typeface="Times New Roman" panose="02020603050405020304" pitchFamily="18" charset="0"/>
                <a:cs typeface="Times New Roman" panose="02020603050405020304" pitchFamily="18" charset="0"/>
              </a:rPr>
              <a:t>Risk-taking function</a:t>
            </a:r>
          </a:p>
          <a:p>
            <a:pPr marL="514350" indent="-514350">
              <a:spcBef>
                <a:spcPts val="300"/>
              </a:spcBef>
              <a:buFont typeface="Arial" panose="020B0604020202020204" pitchFamily="34" charset="0"/>
              <a:buNone/>
            </a:pPr>
            <a:r>
              <a:rPr lang="en-US" altLang="en-US" sz="2800">
                <a:latin typeface="Times New Roman" panose="02020603050405020304" pitchFamily="18" charset="0"/>
                <a:cs typeface="Times New Roman" panose="02020603050405020304" pitchFamily="18" charset="0"/>
              </a:rPr>
              <a:t> </a:t>
            </a:r>
          </a:p>
          <a:p>
            <a:pPr marL="514350" indent="-514350">
              <a:spcBef>
                <a:spcPts val="300"/>
              </a:spcBef>
              <a:buFont typeface="Arial" panose="020B0604020202020204" pitchFamily="34" charset="0"/>
              <a:buNone/>
            </a:pPr>
            <a:endParaRPr lang="en-US" altLang="en-US" sz="2800">
              <a:latin typeface="Times New Roman" panose="02020603050405020304" pitchFamily="18" charset="0"/>
              <a:cs typeface="Times New Roman" panose="02020603050405020304" pitchFamily="18" charset="0"/>
            </a:endParaRPr>
          </a:p>
          <a:p>
            <a:pPr marL="514350" indent="-514350">
              <a:spcBef>
                <a:spcPts val="300"/>
              </a:spcBef>
              <a:buFont typeface="Calibri" panose="020F0502020204030204" pitchFamily="34" charset="0"/>
              <a:buAutoNum type="arabicPeriod" startAt="7"/>
            </a:pPr>
            <a:r>
              <a:rPr lang="en-US" altLang="en-US" sz="2800" b="1">
                <a:latin typeface="Times New Roman" panose="02020603050405020304" pitchFamily="18" charset="0"/>
                <a:cs typeface="Times New Roman" panose="02020603050405020304" pitchFamily="18" charset="0"/>
              </a:rPr>
              <a:t>Communications and transaction functions</a:t>
            </a:r>
          </a:p>
          <a:p>
            <a:pPr marL="514350" indent="-514350">
              <a:spcBef>
                <a:spcPts val="300"/>
              </a:spcBef>
            </a:pPr>
            <a:endParaRPr lang="en-US" altLang="en-US">
              <a:latin typeface="Times New Roman" panose="02020603050405020304" pitchFamily="18" charset="0"/>
              <a:cs typeface="Times New Roman" panose="02020603050405020304" pitchFamily="18" charset="0"/>
            </a:endParaRPr>
          </a:p>
        </p:txBody>
      </p:sp>
      <p:sp>
        <p:nvSpPr>
          <p:cNvPr id="13" name="矩形 12"/>
          <p:cNvSpPr>
            <a:spLocks noChangeArrowheads="1"/>
          </p:cNvSpPr>
          <p:nvPr/>
        </p:nvSpPr>
        <p:spPr bwMode="auto">
          <a:xfrm>
            <a:off x="1295400" y="3505200"/>
            <a:ext cx="2438400"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marL="0" lvl="1">
              <a:spcBef>
                <a:spcPct val="0"/>
              </a:spcBef>
              <a:buClrTx/>
              <a:buFontTx/>
              <a:buNone/>
            </a:pPr>
            <a:r>
              <a:rPr lang="en-US" altLang="zh-HK"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TV ads by Broadway</a:t>
            </a:r>
          </a:p>
        </p:txBody>
      </p:sp>
      <p:pic>
        <p:nvPicPr>
          <p:cNvPr id="14" name="圖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9600" y="3429000"/>
            <a:ext cx="15240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8000" y="3429000"/>
            <a:ext cx="12065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a:spLocks noChangeArrowheads="1"/>
          </p:cNvSpPr>
          <p:nvPr/>
        </p:nvSpPr>
        <p:spPr bwMode="auto">
          <a:xfrm>
            <a:off x="1295400" y="3970338"/>
            <a:ext cx="3657600" cy="5857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marL="0" lvl="1">
              <a:spcBef>
                <a:spcPct val="0"/>
              </a:spcBef>
              <a:buClrTx/>
              <a:buFontTx/>
              <a:buNone/>
            </a:pPr>
            <a:r>
              <a:rPr lang="en-US" altLang="zh-HK" sz="1600" b="1" i="1">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e.g.2: Front-line staff listen to customers and introduce suitable products</a:t>
            </a:r>
          </a:p>
        </p:txBody>
      </p:sp>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413" y="4727575"/>
            <a:ext cx="1827212"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4588" y="4767263"/>
            <a:ext cx="148907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7795C319-6947-4DC9-88E3-5333DB84EE2A}" type="slidenum">
              <a:rPr lang="en-US" smtClean="0"/>
              <a:pPr/>
              <a:t>8</a:t>
            </a:fld>
            <a:endParaRPr lang="en-US"/>
          </a:p>
        </p:txBody>
      </p:sp>
    </p:spTree>
    <p:extLst>
      <p:ext uri="{BB962C8B-B14F-4D97-AF65-F5344CB8AC3E}">
        <p14:creationId xmlns:p14="http://schemas.microsoft.com/office/powerpoint/2010/main" val="6509987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p:txBody>
          <a:bodyPr>
            <a:normAutofit/>
          </a:bodyPr>
          <a:lstStyle/>
          <a:p>
            <a:pPr>
              <a:defRPr/>
            </a:pPr>
            <a:r>
              <a:rPr lang="en-US" altLang="en-US" sz="2800" dirty="0">
                <a:latin typeface="Times New Roman" panose="02020603050405020304" pitchFamily="18" charset="0"/>
                <a:cs typeface="Times New Roman" panose="02020603050405020304" pitchFamily="18" charset="0"/>
              </a:rPr>
              <a:t>Types of distribution channel:</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Direct distribution channel</a:t>
            </a:r>
            <a:endParaRPr lang="zh-HK" altLang="en-US" sz="2800" dirty="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0483" name="內容版面配置區 2"/>
          <p:cNvSpPr>
            <a:spLocks noGrp="1"/>
          </p:cNvSpPr>
          <p:nvPr>
            <p:ph idx="1"/>
          </p:nvPr>
        </p:nvSpPr>
        <p:spPr/>
        <p:txBody>
          <a:bodyPr/>
          <a:lstStyle/>
          <a:p>
            <a:pPr marL="457200" indent="-457200">
              <a:buFont typeface="Calibri" panose="020F0502020204030204" pitchFamily="34" charset="0"/>
              <a:buAutoNum type="alphaUcPeriod"/>
            </a:pPr>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A </a:t>
            </a:r>
            <a:r>
              <a:rPr lang="en-US" altLang="zh-TW" sz="2400" b="1" dirty="0">
                <a:latin typeface="Times New Roman" panose="02020603050405020304" pitchFamily="18" charset="0"/>
                <a:ea typeface="新細明體" panose="02020500000000000000" pitchFamily="18" charset="-120"/>
                <a:cs typeface="Times New Roman" panose="02020603050405020304" pitchFamily="18" charset="0"/>
              </a:rPr>
              <a:t>direct distribution channel</a:t>
            </a:r>
            <a:r>
              <a:rPr lang="en-US" altLang="zh-TW" sz="2400" dirty="0">
                <a:latin typeface="Times New Roman" panose="02020603050405020304" pitchFamily="18" charset="0"/>
                <a:ea typeface="新細明體" panose="02020500000000000000" pitchFamily="18" charset="-120"/>
                <a:cs typeface="Times New Roman" panose="02020603050405020304" pitchFamily="18" charset="0"/>
              </a:rPr>
              <a:t> has no intermediary levels; the company sells directly to consumers. </a:t>
            </a:r>
          </a:p>
          <a:p>
            <a:pPr marL="457200" indent="-457200"/>
            <a:endParaRPr lang="en-US" altLang="zh-TW" sz="2400"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en-US" altLang="zh-TW" sz="2400"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en-US" altLang="zh-TW" sz="2400"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en-US" altLang="zh-TW" sz="2400"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buFont typeface="Arial" panose="020B0604020202020204" pitchFamily="34" charset="0"/>
              <a:buNone/>
            </a:pPr>
            <a:endParaRPr lang="en-US" altLang="zh-TW" sz="2400" dirty="0">
              <a:latin typeface="Times New Roman" panose="02020603050405020304" pitchFamily="18" charset="0"/>
              <a:ea typeface="新細明體" panose="02020500000000000000" pitchFamily="18" charset="-120"/>
              <a:cs typeface="Times New Roman" panose="02020603050405020304" pitchFamily="18" charset="0"/>
            </a:endParaRPr>
          </a:p>
          <a:p>
            <a:pPr marL="457200" indent="-457200"/>
            <a:endParaRPr lang="zh-HK" altLang="en-US" dirty="0">
              <a:ea typeface="新細明體" panose="02020500000000000000" pitchFamily="18" charset="-120"/>
            </a:endParaRPr>
          </a:p>
        </p:txBody>
      </p:sp>
      <p:sp>
        <p:nvSpPr>
          <p:cNvPr id="20484" name="投影片編號版面配置區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fld id="{699A54B2-5864-4FD1-8D7A-F78FD88A8E08}" type="slidenum">
              <a:rPr lang="en-US" altLang="zh-HK" sz="1800">
                <a:latin typeface="Arial" panose="020B0604020202020204" pitchFamily="34" charset="0"/>
                <a:ea typeface="新細明體" panose="02020500000000000000" pitchFamily="18" charset="-120"/>
              </a:rPr>
              <a:pPr>
                <a:spcBef>
                  <a:spcPct val="0"/>
                </a:spcBef>
                <a:buClrTx/>
                <a:buFontTx/>
                <a:buNone/>
              </a:pPr>
              <a:t>9</a:t>
            </a:fld>
            <a:endParaRPr lang="en-US" altLang="zh-HK" sz="1800">
              <a:latin typeface="Arial" panose="020B0604020202020204" pitchFamily="34" charset="0"/>
              <a:ea typeface="新細明體" panose="02020500000000000000" pitchFamily="18" charset="-120"/>
            </a:endParaRPr>
          </a:p>
        </p:txBody>
      </p:sp>
      <p:sp>
        <p:nvSpPr>
          <p:cNvPr id="5" name="Rectangle 5"/>
          <p:cNvSpPr/>
          <p:nvPr/>
        </p:nvSpPr>
        <p:spPr>
          <a:xfrm>
            <a:off x="6248400" y="2209800"/>
            <a:ext cx="1447800"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Final customers </a:t>
            </a:r>
          </a:p>
        </p:txBody>
      </p:sp>
      <p:sp>
        <p:nvSpPr>
          <p:cNvPr id="6" name="Right Arrow 6"/>
          <p:cNvSpPr/>
          <p:nvPr/>
        </p:nvSpPr>
        <p:spPr>
          <a:xfrm>
            <a:off x="3048000" y="2362200"/>
            <a:ext cx="3048000" cy="457200"/>
          </a:xfrm>
          <a:prstGeom prst="rightArrow">
            <a:avLst/>
          </a:prstGeom>
          <a:gradFill>
            <a:gsLst>
              <a:gs pos="0">
                <a:srgbClr val="FFF200"/>
              </a:gs>
              <a:gs pos="45000">
                <a:srgbClr val="FF7A00"/>
              </a:gs>
              <a:gs pos="70000">
                <a:srgbClr val="FF0300"/>
              </a:gs>
              <a:gs pos="100000">
                <a:srgbClr val="4D080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zh-HK">
              <a:solidFill>
                <a:srgbClr val="FFFFFF"/>
              </a:solidFill>
              <a:latin typeface="Calibri" panose="020F0502020204030204" pitchFamily="34" charset="0"/>
            </a:endParaRPr>
          </a:p>
        </p:txBody>
      </p:sp>
      <p:sp>
        <p:nvSpPr>
          <p:cNvPr id="7" name="Rectangle 7"/>
          <p:cNvSpPr/>
          <p:nvPr/>
        </p:nvSpPr>
        <p:spPr>
          <a:xfrm>
            <a:off x="1219200" y="2438400"/>
            <a:ext cx="14478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Times New Roman" pitchFamily="18" charset="0"/>
                <a:cs typeface="Times New Roman" pitchFamily="18" charset="0"/>
              </a:rPr>
              <a:t>Producer</a:t>
            </a:r>
          </a:p>
        </p:txBody>
      </p:sp>
      <p:sp>
        <p:nvSpPr>
          <p:cNvPr id="10" name="文字方塊 9"/>
          <p:cNvSpPr txBox="1">
            <a:spLocks noChangeArrowheads="1"/>
          </p:cNvSpPr>
          <p:nvPr/>
        </p:nvSpPr>
        <p:spPr bwMode="auto">
          <a:xfrm>
            <a:off x="685800" y="2895600"/>
            <a:ext cx="7010400"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e.g.: Producers deliver their products/ service through </a:t>
            </a:r>
            <a:r>
              <a:rPr lang="en-US" altLang="zh-HK" sz="2000" b="1" i="1" u="sng" dirty="0">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their own</a:t>
            </a: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 </a:t>
            </a:r>
          </a:p>
          <a:p>
            <a:pPr lvl="1">
              <a:spcBef>
                <a:spcPct val="0"/>
              </a:spcBef>
              <a:buClrTx/>
              <a:buFont typeface="Wingdings" panose="05000000000000000000" pitchFamily="2" charset="2"/>
              <a:buChar char="ü"/>
            </a:pPr>
            <a:r>
              <a:rPr lang="en-US" altLang="zh-HK" sz="2000" b="1" i="1" dirty="0">
                <a:solidFill>
                  <a:srgbClr val="0070C0"/>
                </a:solidFill>
                <a:latin typeface="Times New Roman" panose="02020603050405020304" pitchFamily="18" charset="0"/>
                <a:ea typeface="新細明體" panose="02020500000000000000" pitchFamily="18" charset="-120"/>
                <a:cs typeface="Times New Roman" panose="02020603050405020304" pitchFamily="18" charset="0"/>
              </a:rPr>
              <a:t>retail stores</a:t>
            </a:r>
          </a:p>
        </p:txBody>
      </p:sp>
      <p:pic>
        <p:nvPicPr>
          <p:cNvPr id="20489" name="圖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235575"/>
            <a:ext cx="32385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4"/>
          <p:cNvSpPr txBox="1">
            <a:spLocks noChangeArrowheads="1"/>
          </p:cNvSpPr>
          <p:nvPr/>
        </p:nvSpPr>
        <p:spPr bwMode="auto">
          <a:xfrm>
            <a:off x="2743200" y="3200400"/>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7BA4"/>
              </a:buClr>
              <a:buFont typeface="Arial" panose="020B0604020202020204" pitchFamily="34" charset="0"/>
              <a:buChar char="•"/>
              <a:defRPr sz="3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spcBef>
                <a:spcPct val="20000"/>
              </a:spcBef>
              <a:buClr>
                <a:srgbClr val="007BA4"/>
              </a:buClr>
              <a:buFont typeface="Arial" panose="020B0604020202020204" pitchFamily="34" charset="0"/>
              <a:buChar char="–"/>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spcBef>
                <a:spcPct val="20000"/>
              </a:spcBef>
              <a:buClr>
                <a:srgbClr val="007BA4"/>
              </a:buClr>
              <a:buFont typeface="Arial" panose="020B0604020202020204" pitchFamily="34" charset="0"/>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spcBef>
                <a:spcPct val="20000"/>
              </a:spcBef>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7BA4"/>
              </a:buClr>
              <a:buFont typeface="Arial" panose="020B0604020202020204" pitchFamily="34" charset="0"/>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FontTx/>
              <a:buNone/>
            </a:pPr>
            <a:r>
              <a:rPr lang="en-US" altLang="zh-HK" sz="18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(e.g.: restaurants) </a:t>
            </a:r>
            <a:endParaRPr lang="zh-HK" altLang="en-US" sz="1800" b="1"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4288" y="5235575"/>
            <a:ext cx="197167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652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15593</TotalTime>
  <Words>2251</Words>
  <Application>Microsoft Office PowerPoint</Application>
  <PresentationFormat>如螢幕大小 (4:3)</PresentationFormat>
  <Paragraphs>404</Paragraphs>
  <Slides>40</Slides>
  <Notes>40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40</vt:i4>
      </vt:variant>
    </vt:vector>
  </HeadingPairs>
  <TitlesOfParts>
    <vt:vector size="48" baseType="lpstr">
      <vt:lpstr>MS PGothic</vt:lpstr>
      <vt:lpstr>新細明體</vt:lpstr>
      <vt:lpstr>標楷體</vt:lpstr>
      <vt:lpstr>Arial</vt:lpstr>
      <vt:lpstr>Calibri</vt:lpstr>
      <vt:lpstr>Times New Roman</vt:lpstr>
      <vt:lpstr>Wingdings</vt:lpstr>
      <vt:lpstr>Office Theme</vt:lpstr>
      <vt:lpstr>PowerPoint 簡報</vt:lpstr>
      <vt:lpstr>Objectives</vt:lpstr>
      <vt:lpstr>What is a distribution channel?</vt:lpstr>
      <vt:lpstr>Functions of distributor (intermediary)</vt:lpstr>
      <vt:lpstr>Functions of distributor (intermediary)</vt:lpstr>
      <vt:lpstr>More on efficiency creation</vt:lpstr>
      <vt:lpstr>Functions of distributor (intermediary)</vt:lpstr>
      <vt:lpstr>Functions of distributor (intermediary)</vt:lpstr>
      <vt:lpstr>Types of distribution channel: Direct distribution channel</vt:lpstr>
      <vt:lpstr>Types of distribution channel: Indirect distribution channel</vt:lpstr>
      <vt:lpstr>Types of distribution channel: Multiple (dual) distribution system</vt:lpstr>
      <vt:lpstr>Channel Conflict</vt:lpstr>
      <vt:lpstr>Three Major Types of Marketing System</vt:lpstr>
      <vt:lpstr>Three Major Types of Marketing System</vt:lpstr>
      <vt:lpstr>Three Major Types of Marketing System</vt:lpstr>
      <vt:lpstr>Three Major Types of Marketing System</vt:lpstr>
      <vt:lpstr>Three Major Types of Marketing System</vt:lpstr>
      <vt:lpstr>Three Major Types of  Marketing System</vt:lpstr>
      <vt:lpstr>Steps in distribution planning</vt:lpstr>
      <vt:lpstr>Step 1: Develop distribution objectives</vt:lpstr>
      <vt:lpstr>Step 2: Evaluate internal and external environmental influences</vt:lpstr>
      <vt:lpstr>Step 3: Choose a distribution strategy</vt:lpstr>
      <vt:lpstr>Step 3: Choose a distribution strategy</vt:lpstr>
      <vt:lpstr>PowerPoint 簡報</vt:lpstr>
      <vt:lpstr>Step 4: Develop distribution tactics</vt:lpstr>
      <vt:lpstr>Step 4: Develop distribution tactics</vt:lpstr>
      <vt:lpstr>Two major types of distributor</vt:lpstr>
      <vt:lpstr>Classification of wholesalers</vt:lpstr>
      <vt:lpstr>Classification of wholesalers</vt:lpstr>
      <vt:lpstr>Classification of wholesalers</vt:lpstr>
      <vt:lpstr>Classification of wholesalers</vt:lpstr>
      <vt:lpstr>Classifying retail stores</vt:lpstr>
      <vt:lpstr>1. Classifying by level of service</vt:lpstr>
      <vt:lpstr>2. Classifying retailers by merchandise selection (assortment)</vt:lpstr>
      <vt:lpstr>2. Classifying retailers  by merchandise selection (assortment)</vt:lpstr>
      <vt:lpstr>2. Classifying retailers  by merchandise selection (assortment)</vt:lpstr>
      <vt:lpstr>2. Classifying retailers  by merchandise selection (assortment)</vt:lpstr>
      <vt:lpstr>2. Classifying retailers  by merchandise selection (assortment)</vt:lpstr>
      <vt:lpstr>Some recent trends in retailing</vt:lpstr>
      <vt:lpstr>Some recent trends in retailing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BUS2001 Principles of Marketing  Group: L334 &amp; L335</dc:title>
  <dc:creator>hsscadmin</dc:creator>
  <cp:lastModifiedBy>usera</cp:lastModifiedBy>
  <cp:revision>971</cp:revision>
  <cp:lastPrinted>2014-02-21T16:00:20Z</cp:lastPrinted>
  <dcterms:created xsi:type="dcterms:W3CDTF">2014-02-15T20:05:03Z</dcterms:created>
  <dcterms:modified xsi:type="dcterms:W3CDTF">2022-11-05T07:50:14Z</dcterms:modified>
</cp:coreProperties>
</file>